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notesMasterIdLst>
    <p:notesMasterId r:id="rId105"/>
  </p:notesMasterIdLst>
  <p:sldIdLst>
    <p:sldId id="362" r:id="rId3"/>
    <p:sldId id="363" r:id="rId4"/>
    <p:sldId id="364" r:id="rId5"/>
    <p:sldId id="257" r:id="rId6"/>
    <p:sldId id="258" r:id="rId7"/>
    <p:sldId id="259" r:id="rId8"/>
    <p:sldId id="260" r:id="rId9"/>
    <p:sldId id="267" r:id="rId10"/>
    <p:sldId id="274" r:id="rId11"/>
    <p:sldId id="306" r:id="rId12"/>
    <p:sldId id="268" r:id="rId13"/>
    <p:sldId id="307" r:id="rId14"/>
    <p:sldId id="273" r:id="rId15"/>
    <p:sldId id="283" r:id="rId16"/>
    <p:sldId id="284" r:id="rId17"/>
    <p:sldId id="285" r:id="rId18"/>
    <p:sldId id="300" r:id="rId19"/>
    <p:sldId id="323" r:id="rId20"/>
    <p:sldId id="318" r:id="rId21"/>
    <p:sldId id="308" r:id="rId22"/>
    <p:sldId id="309" r:id="rId23"/>
    <p:sldId id="310" r:id="rId24"/>
    <p:sldId id="324" r:id="rId25"/>
    <p:sldId id="325" r:id="rId26"/>
    <p:sldId id="326" r:id="rId27"/>
    <p:sldId id="327" r:id="rId28"/>
    <p:sldId id="328" r:id="rId29"/>
    <p:sldId id="329" r:id="rId30"/>
    <p:sldId id="330" r:id="rId31"/>
    <p:sldId id="331" r:id="rId32"/>
    <p:sldId id="332" r:id="rId33"/>
    <p:sldId id="333" r:id="rId34"/>
    <p:sldId id="334" r:id="rId35"/>
    <p:sldId id="336" r:id="rId36"/>
    <p:sldId id="337" r:id="rId37"/>
    <p:sldId id="338" r:id="rId38"/>
    <p:sldId id="339" r:id="rId39"/>
    <p:sldId id="340" r:id="rId40"/>
    <p:sldId id="341" r:id="rId41"/>
    <p:sldId id="342" r:id="rId42"/>
    <p:sldId id="343" r:id="rId43"/>
    <p:sldId id="344" r:id="rId44"/>
    <p:sldId id="345" r:id="rId45"/>
    <p:sldId id="261" r:id="rId46"/>
    <p:sldId id="352" r:id="rId47"/>
    <p:sldId id="353" r:id="rId48"/>
    <p:sldId id="354" r:id="rId49"/>
    <p:sldId id="355" r:id="rId50"/>
    <p:sldId id="356" r:id="rId51"/>
    <p:sldId id="281" r:id="rId52"/>
    <p:sldId id="280" r:id="rId53"/>
    <p:sldId id="282" r:id="rId54"/>
    <p:sldId id="269" r:id="rId55"/>
    <p:sldId id="265" r:id="rId56"/>
    <p:sldId id="270" r:id="rId57"/>
    <p:sldId id="266" r:id="rId58"/>
    <p:sldId id="357" r:id="rId59"/>
    <p:sldId id="358" r:id="rId60"/>
    <p:sldId id="359" r:id="rId61"/>
    <p:sldId id="319" r:id="rId62"/>
    <p:sldId id="320" r:id="rId63"/>
    <p:sldId id="321" r:id="rId64"/>
    <p:sldId id="322" r:id="rId65"/>
    <p:sldId id="262" r:id="rId66"/>
    <p:sldId id="277" r:id="rId67"/>
    <p:sldId id="296" r:id="rId68"/>
    <p:sldId id="293" r:id="rId69"/>
    <p:sldId id="295" r:id="rId70"/>
    <p:sldId id="297" r:id="rId71"/>
    <p:sldId id="298" r:id="rId72"/>
    <p:sldId id="305" r:id="rId73"/>
    <p:sldId id="303" r:id="rId74"/>
    <p:sldId id="304" r:id="rId75"/>
    <p:sldId id="312" r:id="rId76"/>
    <p:sldId id="313" r:id="rId77"/>
    <p:sldId id="314" r:id="rId78"/>
    <p:sldId id="315" r:id="rId79"/>
    <p:sldId id="360" r:id="rId80"/>
    <p:sldId id="361" r:id="rId81"/>
    <p:sldId id="316" r:id="rId82"/>
    <p:sldId id="317" r:id="rId83"/>
    <p:sldId id="346" r:id="rId84"/>
    <p:sldId id="347" r:id="rId85"/>
    <p:sldId id="348" r:id="rId86"/>
    <p:sldId id="349" r:id="rId87"/>
    <p:sldId id="350" r:id="rId88"/>
    <p:sldId id="351" r:id="rId89"/>
    <p:sldId id="263" r:id="rId90"/>
    <p:sldId id="276" r:id="rId91"/>
    <p:sldId id="299" r:id="rId92"/>
    <p:sldId id="301" r:id="rId93"/>
    <p:sldId id="302" r:id="rId94"/>
    <p:sldId id="290" r:id="rId95"/>
    <p:sldId id="278" r:id="rId96"/>
    <p:sldId id="279" r:id="rId97"/>
    <p:sldId id="264" r:id="rId98"/>
    <p:sldId id="275" r:id="rId99"/>
    <p:sldId id="271" r:id="rId100"/>
    <p:sldId id="272" r:id="rId101"/>
    <p:sldId id="286" r:id="rId102"/>
    <p:sldId id="287" r:id="rId103"/>
    <p:sldId id="288" r:id="rId10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23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07" Type="http://schemas.openxmlformats.org/officeDocument/2006/relationships/viewProps" Target="viewProps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87" Type="http://schemas.openxmlformats.org/officeDocument/2006/relationships/slide" Target="slides/slide85.xml"/><Relationship Id="rId102" Type="http://schemas.openxmlformats.org/officeDocument/2006/relationships/slide" Target="slides/slide100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90" Type="http://schemas.openxmlformats.org/officeDocument/2006/relationships/slide" Target="slides/slide88.xml"/><Relationship Id="rId95" Type="http://schemas.openxmlformats.org/officeDocument/2006/relationships/slide" Target="slides/slide9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100" Type="http://schemas.openxmlformats.org/officeDocument/2006/relationships/slide" Target="slides/slide98.xml"/><Relationship Id="rId105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93" Type="http://schemas.openxmlformats.org/officeDocument/2006/relationships/slide" Target="slides/slide91.xml"/><Relationship Id="rId98" Type="http://schemas.openxmlformats.org/officeDocument/2006/relationships/slide" Target="slides/slide9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103" Type="http://schemas.openxmlformats.org/officeDocument/2006/relationships/slide" Target="slides/slide101.xml"/><Relationship Id="rId108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91" Type="http://schemas.openxmlformats.org/officeDocument/2006/relationships/slide" Target="slides/slide89.xml"/><Relationship Id="rId96" Type="http://schemas.openxmlformats.org/officeDocument/2006/relationships/slide" Target="slides/slide9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6" Type="http://schemas.openxmlformats.org/officeDocument/2006/relationships/presProps" Target="presProps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94" Type="http://schemas.openxmlformats.org/officeDocument/2006/relationships/slide" Target="slides/slide92.xml"/><Relationship Id="rId99" Type="http://schemas.openxmlformats.org/officeDocument/2006/relationships/slide" Target="slides/slide97.xml"/><Relationship Id="rId101" Type="http://schemas.openxmlformats.org/officeDocument/2006/relationships/slide" Target="slides/slide9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109" Type="http://schemas.openxmlformats.org/officeDocument/2006/relationships/tableStyles" Target="tableStyles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slide" Target="slides/slide95.xml"/><Relationship Id="rId104" Type="http://schemas.openxmlformats.org/officeDocument/2006/relationships/slide" Target="slides/slide102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377CE-1607-45F7-9773-CE28CB652045}" type="datetimeFigureOut">
              <a:rPr lang="zh-TW" altLang="en-US" smtClean="0"/>
              <a:pPr/>
              <a:t>2014/2/26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16402-69EB-4F58-AD27-46B8328B01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0032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AAFCD-B065-4BEE-ADB3-7C8618E3453C}" type="slidenum">
              <a:rPr lang="zh-TW" altLang="en-US" smtClean="0"/>
              <a:pPr/>
              <a:t>54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3035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565900"/>
            <a:ext cx="2133600" cy="2921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pPr>
              <a:defRPr/>
            </a:pPr>
            <a:fld id="{CE265DA3-D71F-4243-8AEA-5F10E36E180B}" type="datetime1">
              <a:rPr lang="zh-TW" altLang="en-US"/>
              <a:pPr>
                <a:defRPr/>
              </a:pPr>
              <a:t>2014/2/26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494463"/>
            <a:ext cx="2895600" cy="363537"/>
          </a:xfrm>
        </p:spPr>
        <p:txBody>
          <a:bodyPr/>
          <a:lstStyle>
            <a:lvl1pPr>
              <a:defRPr sz="1400">
                <a:solidFill>
                  <a:srgbClr val="0070C0"/>
                </a:solidFill>
              </a:defRPr>
            </a:lvl1pPr>
          </a:lstStyle>
          <a:p>
            <a:pPr>
              <a:defRPr/>
            </a:pPr>
            <a:r>
              <a:rPr lang="en-US" altLang="zh-TW"/>
              <a:t>http://www.ccvcda.org.tw/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500813"/>
            <a:ext cx="2133600" cy="357187"/>
          </a:xfrm>
        </p:spPr>
        <p:txBody>
          <a:bodyPr/>
          <a:lstStyle>
            <a:lvl1pPr>
              <a:defRPr sz="180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fld id="{B1417FAA-AC07-44F9-B709-82252647050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E4999-DBFD-4CEB-B8EB-4CB2125B1072}" type="datetime1">
              <a:rPr lang="zh-TW" altLang="en-US"/>
              <a:pPr>
                <a:defRPr/>
              </a:pPr>
              <a:t>2014/2/26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http://www.ccvcda.org.tw/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37F2-4A60-430D-AE69-3C9DC82FDDE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EC144-53E6-4607-AF9F-2F8C02FD7E66}" type="datetime1">
              <a:rPr lang="zh-TW" altLang="en-US"/>
              <a:pPr>
                <a:defRPr/>
              </a:pPr>
              <a:t>2014/2/26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http://www.ccvcda.org.tw/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913EE-2CA1-4D4B-AB27-4345C29B565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53150-A642-4E66-B186-7873586FCD1B}" type="datetimeFigureOut">
              <a:rPr lang="zh-TW" altLang="en-US" smtClean="0"/>
              <a:pPr/>
              <a:t>2014/2/26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3BE6-BB55-490E-ABCB-383CB64319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77671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53150-A642-4E66-B186-7873586FCD1B}" type="datetimeFigureOut">
              <a:rPr lang="zh-TW" altLang="en-US" smtClean="0"/>
              <a:pPr/>
              <a:t>2014/2/26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3BE6-BB55-490E-ABCB-383CB64319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44558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53150-A642-4E66-B186-7873586FCD1B}" type="datetimeFigureOut">
              <a:rPr lang="zh-TW" altLang="en-US" smtClean="0"/>
              <a:pPr/>
              <a:t>2014/2/26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3BE6-BB55-490E-ABCB-383CB64319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02159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53150-A642-4E66-B186-7873586FCD1B}" type="datetimeFigureOut">
              <a:rPr lang="zh-TW" altLang="en-US" smtClean="0"/>
              <a:pPr/>
              <a:t>2014/2/26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3BE6-BB55-490E-ABCB-383CB64319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1706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53150-A642-4E66-B186-7873586FCD1B}" type="datetimeFigureOut">
              <a:rPr lang="zh-TW" altLang="en-US" smtClean="0"/>
              <a:pPr/>
              <a:t>2014/2/26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3BE6-BB55-490E-ABCB-383CB64319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361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53150-A642-4E66-B186-7873586FCD1B}" type="datetimeFigureOut">
              <a:rPr lang="zh-TW" altLang="en-US" smtClean="0"/>
              <a:pPr/>
              <a:t>2014/2/26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3BE6-BB55-490E-ABCB-383CB64319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4509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53150-A642-4E66-B186-7873586FCD1B}" type="datetimeFigureOut">
              <a:rPr lang="zh-TW" altLang="en-US" smtClean="0"/>
              <a:pPr/>
              <a:t>2014/2/26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3BE6-BB55-490E-ABCB-383CB64319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88393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53150-A642-4E66-B186-7873586FCD1B}" type="datetimeFigureOut">
              <a:rPr lang="zh-TW" altLang="en-US" smtClean="0"/>
              <a:pPr/>
              <a:t>2014/2/26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3BE6-BB55-490E-ABCB-383CB64319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0495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7A440-0848-4622-A19D-C549F0046F60}" type="datetime1">
              <a:rPr lang="zh-TW" altLang="en-US"/>
              <a:pPr>
                <a:defRPr/>
              </a:pPr>
              <a:t>2014/2/26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http://www.ccvcda.org.tw/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C16ED-116D-4934-B3E9-100353F8CF1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53150-A642-4E66-B186-7873586FCD1B}" type="datetimeFigureOut">
              <a:rPr lang="zh-TW" altLang="en-US" smtClean="0"/>
              <a:pPr/>
              <a:t>2014/2/26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3BE6-BB55-490E-ABCB-383CB64319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95919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53150-A642-4E66-B186-7873586FCD1B}" type="datetimeFigureOut">
              <a:rPr lang="zh-TW" altLang="en-US" smtClean="0"/>
              <a:pPr/>
              <a:t>2014/2/26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3BE6-BB55-490E-ABCB-383CB64319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83974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53150-A642-4E66-B186-7873586FCD1B}" type="datetimeFigureOut">
              <a:rPr lang="zh-TW" altLang="en-US" smtClean="0"/>
              <a:pPr/>
              <a:t>2014/2/26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3BE6-BB55-490E-ABCB-383CB64319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3763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4DE3E-D756-452B-9442-09E89D064078}" type="datetime1">
              <a:rPr lang="zh-TW" altLang="en-US"/>
              <a:pPr>
                <a:defRPr/>
              </a:pPr>
              <a:t>2014/2/26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http://www.ccvcda.org.tw/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2F93A-19FF-449C-A0E4-317B18C50D9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4D56D-AFAD-4D24-9BEF-F36F4F4EBFB4}" type="datetime1">
              <a:rPr lang="zh-TW" altLang="en-US"/>
              <a:pPr>
                <a:defRPr/>
              </a:pPr>
              <a:t>2014/2/26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http://www.ccvcda.org.tw/</a:t>
            </a:r>
            <a:endParaRPr lang="zh-TW" altLang="en-US" dirty="0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7E0EB-F3AE-4E78-8234-04B6EA19BB5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67B0D-17AD-40D1-A370-2D3050F1A003}" type="datetime1">
              <a:rPr lang="zh-TW" altLang="en-US"/>
              <a:pPr>
                <a:defRPr/>
              </a:pPr>
              <a:t>2014/2/26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http://www.ccvcda.org.tw/</a:t>
            </a:r>
            <a:endParaRPr lang="zh-TW" altLang="en-US" dirty="0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5E930-03D2-443E-8BA0-0C3BAA6D333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C703C-E09E-44B4-9286-75A0F45572D8}" type="datetime1">
              <a:rPr lang="zh-TW" altLang="en-US"/>
              <a:pPr>
                <a:defRPr/>
              </a:pPr>
              <a:t>2014/2/26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http://www.ccvcda.org.tw/</a:t>
            </a:r>
            <a:endParaRPr lang="zh-TW" altLang="en-US" dirty="0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D5348-2A3E-4403-9FF1-F67A4ACB2FD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C2518-A22B-401B-AC89-D8A3BDAE1A4D}" type="datetime1">
              <a:rPr lang="zh-TW" altLang="en-US"/>
              <a:pPr>
                <a:defRPr/>
              </a:pPr>
              <a:t>2014/2/26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http://www.ccvcda.org.tw/</a:t>
            </a:r>
            <a:endParaRPr lang="zh-TW" altLang="en-US" dirty="0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EDD46-7960-40BC-9BA9-2BE51DB5382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1E0AB-7D47-4CC8-8CE2-883B4C529FFB}" type="datetime1">
              <a:rPr lang="zh-TW" altLang="en-US"/>
              <a:pPr>
                <a:defRPr/>
              </a:pPr>
              <a:t>2014/2/26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http://www.ccvcda.org.tw/</a:t>
            </a:r>
            <a:endParaRPr lang="zh-TW" altLang="en-US" dirty="0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AE454-8051-4545-BB15-400018B9DB1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551D9-68A9-4116-9E97-4A218527E830}" type="datetime1">
              <a:rPr lang="zh-TW" altLang="en-US"/>
              <a:pPr>
                <a:defRPr/>
              </a:pPr>
              <a:t>2014/2/26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http://www.ccvcda.org.tw/</a:t>
            </a:r>
            <a:endParaRPr lang="zh-TW" altLang="en-US" dirty="0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9ED07-780F-49ED-AC64-89567C3C39A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100000">
              <a:schemeClr val="accent5"/>
            </a:gs>
            <a:gs pos="100000">
              <a:schemeClr val="accent5"/>
            </a:gs>
            <a:gs pos="39999">
              <a:srgbClr val="85C2FF">
                <a:alpha val="56000"/>
              </a:srgbClr>
            </a:gs>
            <a:gs pos="100000">
              <a:srgbClr val="C4D6EB"/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57188" y="500063"/>
            <a:ext cx="8501062" cy="9175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57188" y="1500188"/>
            <a:ext cx="8501062" cy="48577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070C0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392C65F-DFF5-4B10-93E7-EC9D30EA3BAB}" type="datetime1">
              <a:rPr lang="zh-TW" altLang="en-US"/>
              <a:pPr>
                <a:defRPr/>
              </a:pPr>
              <a:t>2014/2/26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0070C0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TW"/>
              <a:t>http://www.ccvcda.org.tw/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600">
                <a:solidFill>
                  <a:srgbClr val="002060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A2D5D6D-F435-4842-8A64-DE805FF71D7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990033"/>
          </a:solidFill>
          <a:latin typeface="標楷體" pitchFamily="65" charset="-120"/>
          <a:ea typeface="標楷體" pitchFamily="65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990033"/>
          </a:solidFill>
          <a:latin typeface="標楷體" pitchFamily="65" charset="-12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990033"/>
          </a:solidFill>
          <a:latin typeface="標楷體" pitchFamily="65" charset="-12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990033"/>
          </a:solidFill>
          <a:latin typeface="標楷體" pitchFamily="65" charset="-12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990033"/>
          </a:solidFill>
          <a:latin typeface="標楷體" pitchFamily="65" charset="-12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990033"/>
          </a:solidFill>
          <a:latin typeface="標楷體" pitchFamily="65" charset="-12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990033"/>
          </a:solidFill>
          <a:latin typeface="標楷體" pitchFamily="65" charset="-12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990033"/>
          </a:solidFill>
          <a:latin typeface="標楷體" pitchFamily="65" charset="-12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990033"/>
          </a:solidFill>
          <a:latin typeface="標楷體" pitchFamily="65" charset="-12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Ø"/>
        <a:defRPr sz="3200" kern="1200">
          <a:solidFill>
            <a:srgbClr val="0000CC"/>
          </a:solidFill>
          <a:latin typeface="標楷體" pitchFamily="65" charset="-120"/>
          <a:ea typeface="標楷體" pitchFamily="65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SzPct val="60000"/>
        <a:buFont typeface="Wingdings" pitchFamily="2" charset="2"/>
        <a:buChar char="l"/>
        <a:defRPr sz="2800" kern="1200">
          <a:solidFill>
            <a:srgbClr val="008000"/>
          </a:solidFill>
          <a:latin typeface="標楷體" pitchFamily="65" charset="-120"/>
          <a:ea typeface="標楷體" pitchFamily="65" charset="-12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53150-A642-4E66-B186-7873586FCD1B}" type="datetimeFigureOut">
              <a:rPr lang="zh-TW" altLang="en-US" smtClean="0"/>
              <a:pPr/>
              <a:t>2014/2/26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A3BE6-BB55-490E-ABCB-383CB64319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9129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mbalib.com/zh-tw/%E7%BB%84%E7%BB%87%E6%96%87%E5%8C%96" TargetMode="Externa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mbalib.com/zh-tw/%E7%BB%84%E7%BB%87%E6%96%87%E5%8C%96" TargetMode="Externa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2014micro@gmail.com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mbalib.com/zh-tw/%E4%B8%AA%E6%80%A7%E5%8C%96%E6%9C%8D%E5%8A%A1" TargetMode="External"/><Relationship Id="rId2" Type="http://schemas.openxmlformats.org/officeDocument/2006/relationships/hyperlink" Target="http://wiki.mbalib.com/zh-tw/%E8%B5%B0%E5%8A%A8%E7%AE%A1%E7%90%86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iki.mbalib.com/zh-tw/%E6%80%81%E5%BA%A6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mbalib.com/zh-tw/%E6%8E%A8%E9%94%80" TargetMode="Externa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mbalib.com/zh-tw/%E6%BB%A1%E6%84%8F%E5%BA%A6" TargetMode="External"/><Relationship Id="rId2" Type="http://schemas.openxmlformats.org/officeDocument/2006/relationships/hyperlink" Target="http://wiki.mbalib.com/zh-tw/%E9%A1%BE%E5%AE%A2%E5%BF%A0%E8%AF%9A%E5%BA%A6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wiki.mbalib.com/zh-tw/%E6%B2%9F%E9%80%9A" TargetMode="External"/><Relationship Id="rId4" Type="http://schemas.openxmlformats.org/officeDocument/2006/relationships/hyperlink" Target="http://wiki.mbalib.com/zh-tw/%E8%A1%8C%E4%B8%BA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mbalib.com/zh-tw/%E6%B2%9F%E9%80%9A" TargetMode="External"/><Relationship Id="rId2" Type="http://schemas.openxmlformats.org/officeDocument/2006/relationships/hyperlink" Target="http://wiki.mbalib.com/zh-tw/%E8%A1%8C%E4%B8%BA" TargetMode="Externa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mbalib.com/zh-tw/%E5%B7%A5%E4%BD%9C%E6%95%88%E7%8E%87" TargetMode="External"/><Relationship Id="rId2" Type="http://schemas.openxmlformats.org/officeDocument/2006/relationships/hyperlink" Target="http://wiki.mbalib.com/zh-tw/%E6%A0%87%E5%87%86%E5%8C%96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iki.mbalib.com/zh-tw/%E4%BA%BA%E9%99%85%E5%85%B3%E7%B3%BB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eers.com.tw/magazine/magazine.action?id=620" TargetMode="External"/><Relationship Id="rId1" Type="http://schemas.openxmlformats.org/officeDocument/2006/relationships/slideLayout" Target="../slideLayouts/slideLayout13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9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hyperlink" Target="http://udn.com/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1470025"/>
          </a:xfrm>
        </p:spPr>
        <p:txBody>
          <a:bodyPr anchorCtr="1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dirty="0" smtClean="0"/>
              <a:t>餐飲服務流程</a:t>
            </a:r>
            <a:r>
              <a:rPr lang="zh-TW" altLang="en-US" sz="4800" dirty="0"/>
              <a:t>企劃</a:t>
            </a:r>
            <a:r>
              <a:rPr lang="zh-TW" altLang="en-US" sz="4800" dirty="0" smtClean="0"/>
              <a:t>師</a:t>
            </a:r>
            <a:endParaRPr lang="zh-TW" altLang="en-US" sz="4800" dirty="0">
              <a:solidFill>
                <a:srgbClr val="C0000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000232" y="3501008"/>
            <a:ext cx="5214974" cy="1328750"/>
          </a:xfrm>
        </p:spPr>
        <p:txBody>
          <a:bodyPr anchor="ctr" anchorCtr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rgbClr val="7030A0"/>
                </a:solidFill>
              </a:rPr>
              <a:t>乙級證照代碼：</a:t>
            </a:r>
            <a:r>
              <a:rPr lang="en-US" altLang="en-US" dirty="0" smtClean="0">
                <a:solidFill>
                  <a:srgbClr val="7030A0"/>
                </a:solidFill>
              </a:rPr>
              <a:t>8803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rgbClr val="7030A0"/>
                </a:solidFill>
              </a:rPr>
              <a:t>丙級證照代碼：</a:t>
            </a:r>
            <a:r>
              <a:rPr lang="en-US" altLang="zh-TW" dirty="0" smtClean="0">
                <a:solidFill>
                  <a:srgbClr val="7030A0"/>
                </a:solidFill>
              </a:rPr>
              <a:t>8804</a:t>
            </a:r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>
            <a:off x="2571736" y="5733256"/>
            <a:ext cx="4286280" cy="64291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中華商務職能發展協會  </a:t>
            </a:r>
            <a:r>
              <a:rPr lang="en-US" altLang="zh-TW" sz="2400" b="1" dirty="0" smtClean="0">
                <a:latin typeface="標楷體" pitchFamily="65" charset="-120"/>
                <a:ea typeface="標楷體" pitchFamily="65" charset="-120"/>
              </a:rPr>
              <a:t>http://www.ccvcda.org.tw/</a:t>
            </a:r>
            <a:endParaRPr lang="zh-TW" altLang="en-US" sz="2400" b="1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為什麼要強化服務價值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普遍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存在的平凡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產品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與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競爭對手類似</a:t>
            </a:r>
            <a:endParaRPr lang="en-US" altLang="zh-TW" sz="36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價格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與對手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類似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銷售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管道、對象與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對手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重疊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行銷手法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與對手相似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277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395536" y="1340768"/>
            <a:ext cx="8568952" cy="216024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zh-TW" altLang="en-US" sz="4900" dirty="0" smtClean="0">
                <a:latin typeface="標楷體" pitchFamily="65" charset="-120"/>
                <a:ea typeface="標楷體" pitchFamily="65" charset="-120"/>
              </a:rPr>
              <a:t>工作人員心意的養成</a:t>
            </a:r>
            <a:r>
              <a:rPr lang="en-US" altLang="zh-TW" sz="49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9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制度上要做創造共識的工作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並做好內部溝通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)</a:t>
            </a:r>
            <a:br>
              <a:rPr lang="en-US" altLang="zh-TW" sz="36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有步驟地引導員工及提供完備的訓練，透過實質獎勵及報酬，並連結績效考核與升遷，肯定並激勵他們持續創造顧客美好體驗的努力。 </a:t>
            </a:r>
            <a:br>
              <a:rPr lang="zh-TW" altLang="en-US" sz="3200" dirty="0">
                <a:latin typeface="標楷體" pitchFamily="65" charset="-120"/>
                <a:ea typeface="標楷體" pitchFamily="65" charset="-120"/>
              </a:rPr>
            </a:b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179512" y="4149080"/>
            <a:ext cx="8713788" cy="17526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假想面對面客人時該給何種服務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傳達內心真誠的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服務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利用步驟去要求</a:t>
            </a: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sz="36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414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918648" cy="2619723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性別就是一種屬性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針對女性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特別服務的強化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目的是要讓女生驚喜而開心</a:t>
            </a:r>
            <a:endParaRPr lang="zh-TW" altLang="en-US" sz="36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3149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467544" y="1268760"/>
            <a:ext cx="8352928" cy="2331691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湯頭也是一種屬性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人數越多時湯頭種類就得越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歡樂也是一種屬性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塑造共感力的氣氛</a:t>
            </a:r>
            <a:br>
              <a:rPr lang="zh-TW" altLang="en-US" b="1" dirty="0"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方能創造營運上的共伴效應</a:t>
            </a:r>
            <a:endParaRPr lang="zh-TW" altLang="en-US" sz="36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5813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四大操作餐飲關鍵服務的思維構面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操作消費者觀點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營造身分者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識別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切中消費者需求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滿足消費者價值</a:t>
            </a:r>
          </a:p>
        </p:txBody>
      </p:sp>
    </p:spTree>
    <p:extLst>
      <p:ext uri="{BB962C8B-B14F-4D97-AF65-F5344CB8AC3E}">
        <p14:creationId xmlns:p14="http://schemas.microsoft.com/office/powerpoint/2010/main" val="182675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經營「服務」失敗的原因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缺乏感性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沒有參考的形象基準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及更進一步的看法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純成本考量的經營  沒有焦點特色投資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賭運氣式的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經營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欠缺趨勢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判斷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沒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抓住敏感性客戶的意見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6242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8134672" cy="2475707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顧客入門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如何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啟動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對話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??</a:t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只有歡迎光臨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是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無法足夠啟動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對話的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!!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不一樣的招呼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才是體驗行銷的開始</a:t>
            </a:r>
            <a:endParaRPr lang="zh-TW" altLang="en-US" sz="36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2990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如何強化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消費者對體感與時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感之認知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75240" cy="4525963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季節性商品放大跟告知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時段性操作越來越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強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針對消費者需求屬性進行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強化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行銷文案要能跟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體感與時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感做連結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0260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自我檢視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客人不滿意之處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服務不周到之處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商品不夠完整之處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設備不夠完備之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處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訓練不紮實之處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旺季時暫時撐場面的作法改善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3725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服務差異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化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91264" cy="5472608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展示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書面說明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如菜單、價格呈現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強化信心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服務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場所環境   體感行銷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客製化安排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消費者參與流程及互動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讓消費者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認知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正確的服務流程與恰當的行為模式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服務訓練及流程管理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實體環境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服務人員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服務程序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運用資訊科技傳遞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服務知識與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精神　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4425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劃分服務的層次</a:t>
            </a:r>
          </a:p>
        </p:txBody>
      </p:sp>
      <p:sp>
        <p:nvSpPr>
          <p:cNvPr id="1331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smtClean="0">
                <a:latin typeface="標楷體" pitchFamily="65" charset="-120"/>
                <a:ea typeface="標楷體" pitchFamily="65" charset="-120"/>
              </a:rPr>
              <a:t>掃除顧客的不便</a:t>
            </a:r>
            <a:endParaRPr lang="en-US" altLang="zh-TW" sz="360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smtClean="0">
                <a:latin typeface="標楷體" pitchFamily="65" charset="-120"/>
                <a:ea typeface="標楷體" pitchFamily="65" charset="-120"/>
              </a:rPr>
              <a:t>消費的開心</a:t>
            </a:r>
            <a:endParaRPr lang="en-US" altLang="zh-TW" sz="360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smtClean="0">
                <a:latin typeface="標楷體" pitchFamily="65" charset="-120"/>
                <a:ea typeface="標楷體" pitchFamily="65" charset="-120"/>
              </a:rPr>
              <a:t>使用的貼心</a:t>
            </a:r>
            <a:endParaRPr lang="en-US" altLang="zh-TW" sz="360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smtClean="0">
                <a:latin typeface="標楷體" pitchFamily="65" charset="-120"/>
                <a:ea typeface="標楷體" pitchFamily="65" charset="-120"/>
              </a:rPr>
              <a:t>使用的放心</a:t>
            </a:r>
            <a:endParaRPr lang="en-US" altLang="zh-TW" sz="360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smtClean="0">
                <a:latin typeface="標楷體" pitchFamily="65" charset="-120"/>
                <a:ea typeface="標楷體" pitchFamily="65" charset="-120"/>
              </a:rPr>
              <a:t>超出意外的驚喜</a:t>
            </a:r>
            <a:endParaRPr lang="en-US" altLang="zh-TW" sz="360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smtClean="0">
                <a:latin typeface="標楷體" pitchFamily="65" charset="-120"/>
                <a:ea typeface="標楷體" pitchFamily="65" charset="-120"/>
              </a:rPr>
              <a:t>適度的服務</a:t>
            </a:r>
            <a:endParaRPr lang="en-US" altLang="zh-TW" sz="360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9721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服務為何不盡心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??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不感興趣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突然失神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有心事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對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XX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不滿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其他事情分心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被別人觀點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影響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未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走出上一個個案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2602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MOT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關鍵服務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Moment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of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Truth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主動為客戶著想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創造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價值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強化服務態度和技巧轉換消費者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認知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滿足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期望  超出期望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實踐服務承諾</a:t>
            </a:r>
          </a:p>
        </p:txBody>
      </p:sp>
    </p:spTree>
    <p:extLst>
      <p:ext uri="{BB962C8B-B14F-4D97-AF65-F5344CB8AC3E}">
        <p14:creationId xmlns:p14="http://schemas.microsoft.com/office/powerpoint/2010/main" val="208567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證照核發標準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TW" sz="2800" b="1" dirty="0" smtClean="0"/>
              <a:t>1.</a:t>
            </a:r>
            <a:r>
              <a:rPr lang="zh-TW" altLang="en-US" sz="2800" b="1" dirty="0" smtClean="0"/>
              <a:t>丙級證照考題為單選題，係從題庫中抽取</a:t>
            </a:r>
            <a:r>
              <a:rPr lang="en-US" sz="2800" b="1" dirty="0" smtClean="0"/>
              <a:t>50</a:t>
            </a:r>
            <a:r>
              <a:rPr lang="zh-TW" altLang="en-US" sz="2800" b="1" dirty="0" smtClean="0"/>
              <a:t>題，</a:t>
            </a:r>
            <a:r>
              <a:rPr lang="en-US" sz="2800" b="1" dirty="0" smtClean="0"/>
              <a:t>70</a:t>
            </a:r>
            <a:r>
              <a:rPr lang="zh-TW" altLang="en-US" sz="2800" b="1" dirty="0" smtClean="0"/>
              <a:t>分以上者為合格。</a:t>
            </a:r>
            <a:endParaRPr lang="en-US" altLang="zh-TW" sz="2800" b="1" dirty="0" smtClean="0"/>
          </a:p>
          <a:p>
            <a:pPr>
              <a:buNone/>
            </a:pPr>
            <a:r>
              <a:rPr lang="en-US" altLang="zh-TW" sz="2800" b="1" dirty="0" smtClean="0"/>
              <a:t>2.</a:t>
            </a:r>
            <a:r>
              <a:rPr lang="zh-TW" altLang="en-US" sz="2800" b="1" dirty="0" smtClean="0"/>
              <a:t>報考乙級證照需取得丙級證照</a:t>
            </a:r>
            <a:r>
              <a:rPr lang="en-US" altLang="zh-TW" sz="2800" b="1" dirty="0" smtClean="0"/>
              <a:t>(</a:t>
            </a:r>
            <a:r>
              <a:rPr lang="zh-TW" altLang="en-US" sz="2800" b="1" dirty="0" smtClean="0"/>
              <a:t>可同時報考乙、丙級</a:t>
            </a:r>
            <a:r>
              <a:rPr lang="en-US" altLang="zh-TW" sz="2800" b="1" dirty="0" smtClean="0"/>
              <a:t>)</a:t>
            </a:r>
            <a:r>
              <a:rPr lang="zh-TW" altLang="en-US" sz="2800" b="1" dirty="0" smtClean="0"/>
              <a:t>，乙級證照繳交術科實作報告，經審查合格者核發證照。</a:t>
            </a:r>
          </a:p>
          <a:p>
            <a:pPr>
              <a:buNone/>
            </a:pPr>
            <a:r>
              <a:rPr lang="en-US" altLang="zh-TW" sz="2800" b="1" dirty="0" smtClean="0"/>
              <a:t>3.</a:t>
            </a:r>
            <a:r>
              <a:rPr lang="zh-TW" altLang="en-US" sz="2800" b="1" dirty="0" smtClean="0"/>
              <a:t>術科實作報告寫作，學生</a:t>
            </a:r>
            <a:r>
              <a:rPr lang="en-US" sz="2800" b="1" dirty="0" smtClean="0"/>
              <a:t>3-5</a:t>
            </a:r>
            <a:r>
              <a:rPr lang="zh-TW" altLang="en-US" sz="2800" b="1" dirty="0" smtClean="0"/>
              <a:t>人為一組，參考術科範例，團隊合作完成</a:t>
            </a:r>
            <a:r>
              <a:rPr lang="en-US" sz="2800" b="1" dirty="0" smtClean="0"/>
              <a:t>20</a:t>
            </a:r>
            <a:r>
              <a:rPr lang="zh-TW" altLang="en-US" sz="2800" b="1" dirty="0" smtClean="0"/>
              <a:t>頁以上之「餐飲服務流程」案例簡報檔，培養學生實作及表達能力。</a:t>
            </a:r>
            <a:endParaRPr lang="en-US" altLang="zh-TW" sz="2800" b="1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F7A440-0848-4622-A19D-C549F0046F60}" type="datetime1">
              <a:rPr lang="zh-TW" altLang="en-US" smtClean="0"/>
              <a:pPr>
                <a:defRPr/>
              </a:pPr>
              <a:t>2014/2/26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http://www.ccvcda.org.tw/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BC16ED-116D-4934-B3E9-100353F8CF1E}" type="slidenum">
              <a:rPr lang="zh-TW" altLang="en-US" smtClean="0"/>
              <a:pPr>
                <a:defRPr/>
              </a:pPr>
              <a:t>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848872" cy="3744415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MOT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關鍵服務要旨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關注員工與顧客接觸點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增進體驗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掌握員工與顧客接觸的機會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強化銷售動能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8395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步驟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探索</a:t>
            </a:r>
            <a:endParaRPr lang="en-US" altLang="zh-TW" sz="4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提議</a:t>
            </a:r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具體有效</a:t>
            </a:r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行動</a:t>
            </a:r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做到以及延續性</a:t>
            </a:r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確認</a:t>
            </a:r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成果確定</a:t>
            </a:r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48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9292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探索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主動替客戶著想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假設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客戶期望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符合  超出  喜悅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客戶期望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明顯及隱性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積極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傾聽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面對問題、筆記、相同立場、確實回應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9137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老闆及主管責任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主動探索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訂立明確目標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打造熱情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環境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拋出議題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鼓勵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投入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經驗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分享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願意接受不同觀點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585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內部關鍵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時刻塑造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  <a:hlinkClick r:id="rId2" action="ppaction://hlinkfile" tooltip="组织文化"/>
              </a:rPr>
              <a:t>對員工之照顧</a:t>
            </a:r>
            <a:endParaRPr lang="en-US" altLang="zh-TW" dirty="0" smtClean="0">
              <a:latin typeface="標楷體" pitchFamily="65" charset="-120"/>
              <a:ea typeface="標楷體" pitchFamily="65" charset="-120"/>
              <a:hlinkClick r:id="rId2" action="ppaction://hlinkfile" tooltip="组织文化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  <a:hlinkClick r:id="rId2" action="ppaction://hlinkfile" tooltip="组织文化"/>
              </a:rPr>
              <a:t>組織文化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情緒管理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工作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環境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人員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相處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溝通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模式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獎勵機制</a:t>
            </a:r>
          </a:p>
        </p:txBody>
      </p:sp>
    </p:spTree>
    <p:extLst>
      <p:ext uri="{BB962C8B-B14F-4D97-AF65-F5344CB8AC3E}">
        <p14:creationId xmlns:p14="http://schemas.microsoft.com/office/powerpoint/2010/main" val="64529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426170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內部關鍵時刻塑造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hlinkClick r:id="rId2" action="ppaction://hlinkfile" tooltip="组织文化"/>
              </a:rPr>
              <a:t>組織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hlinkClick r:id="rId2" action="ppaction://hlinkfile" tooltip="组织文化"/>
              </a:rPr>
              <a:t>文化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>
                <a:latin typeface="標楷體" pitchFamily="65" charset="-120"/>
                <a:ea typeface="標楷體" pitchFamily="65" charset="-120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提議承諾者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支持行動者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採取行動者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檢核確認者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6362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內部關鍵時刻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塑造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溝通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模式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主管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大家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早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！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今天一天請大家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多多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協助喔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!!</a:t>
            </a: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自我介紹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您好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，我是新來的同仁，我叫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林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XX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請多多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指教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!!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上班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時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大家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好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！今天一天請大家多多指教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!!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上班遇見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主管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時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您好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，請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您今天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多多指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導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!!</a:t>
            </a: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下班時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抱歉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！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我先告辭了，今天一天謝謝大家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協助。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4393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918648" cy="2547714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餐飲業是人性產業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要建立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在關注人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COP(care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of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person)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683568" y="3789040"/>
            <a:ext cx="7704856" cy="2448272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所以要先啟動善念</a:t>
            </a:r>
            <a:endParaRPr lang="en-US" altLang="zh-TW" sz="44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驅動員工進而了解顧客需求</a:t>
            </a:r>
            <a:endParaRPr lang="en-US" altLang="zh-TW" sz="44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進行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協助</a:t>
            </a:r>
            <a:endParaRPr lang="en-US" altLang="zh-TW" sz="44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44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不是協助顧客  是你的朋友跟家人</a:t>
            </a:r>
            <a:r>
              <a:rPr lang="en-US" altLang="zh-TW" sz="4400" b="1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44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6337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了解顧客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需求之前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需進行行為模式研究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>
                <a:latin typeface="標楷體" pitchFamily="65" charset="-120"/>
                <a:ea typeface="標楷體" pitchFamily="65" charset="-120"/>
              </a:rPr>
            </a:b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避免自我感覺良好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強化關係拓展</a:t>
            </a:r>
            <a:endParaRPr lang="zh-TW" altLang="en-US" sz="36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11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建立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服務信念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並確立提醒機制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隨時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保持微笑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整齊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和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清潔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隨時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注意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應對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與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禮貌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誠心誠意、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設身處地為顧客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著想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讓人感覺爽朗和親切</a:t>
            </a: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舉止高尚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行動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迅速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敏捷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心存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感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恩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接待每一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位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消費者並一視同仁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zh-TW" dirty="0"/>
          </a:p>
          <a:p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272409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術科報告注意事項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zh-TW" altLang="en-US" sz="2800" b="1" dirty="0" smtClean="0">
                <a:solidFill>
                  <a:srgbClr val="C00000"/>
                </a:solidFill>
              </a:rPr>
              <a:t>術科</a:t>
            </a:r>
            <a:r>
              <a:rPr lang="zh-TW" altLang="zh-TW" sz="2800" b="1" dirty="0" smtClean="0">
                <a:solidFill>
                  <a:srgbClr val="C00000"/>
                </a:solidFill>
              </a:rPr>
              <a:t>實作報告</a:t>
            </a:r>
            <a:r>
              <a:rPr lang="zh-TW" altLang="zh-TW" sz="2800" b="1" dirty="0" smtClean="0"/>
              <a:t>檔案名稱須</a:t>
            </a:r>
            <a:r>
              <a:rPr lang="zh-TW" altLang="en-US" sz="2800" b="1" dirty="0" smtClean="0"/>
              <a:t>包含</a:t>
            </a:r>
            <a:r>
              <a:rPr lang="zh-TW" altLang="zh-TW" sz="2800" b="1" dirty="0" smtClean="0"/>
              <a:t>：</a:t>
            </a:r>
            <a:r>
              <a:rPr lang="zh-TW" altLang="zh-TW" sz="2800" b="1" dirty="0" smtClean="0">
                <a:solidFill>
                  <a:srgbClr val="C00000"/>
                </a:solidFill>
              </a:rPr>
              <a:t>學校科系年級班級</a:t>
            </a:r>
            <a:r>
              <a:rPr lang="en-US" altLang="zh-TW" sz="2800" b="1" dirty="0" smtClean="0">
                <a:solidFill>
                  <a:srgbClr val="3333FF"/>
                </a:solidFill>
              </a:rPr>
              <a:t>+</a:t>
            </a:r>
            <a:r>
              <a:rPr lang="zh-TW" altLang="zh-TW" sz="2800" b="1" dirty="0" smtClean="0">
                <a:solidFill>
                  <a:srgbClr val="3333FF"/>
                </a:solidFill>
              </a:rPr>
              <a:t>檢定日期</a:t>
            </a:r>
            <a:r>
              <a:rPr lang="en-US" altLang="zh-TW" sz="2800" b="1" dirty="0" smtClean="0">
                <a:solidFill>
                  <a:srgbClr val="3333FF"/>
                </a:solidFill>
              </a:rPr>
              <a:t>+</a:t>
            </a:r>
            <a:r>
              <a:rPr lang="zh-TW" altLang="zh-TW" sz="2800" b="1" dirty="0" smtClean="0">
                <a:solidFill>
                  <a:srgbClr val="C00000"/>
                </a:solidFill>
              </a:rPr>
              <a:t>證照名稱</a:t>
            </a:r>
            <a:r>
              <a:rPr lang="en-US" altLang="zh-TW" sz="2800" b="1" dirty="0" smtClean="0">
                <a:solidFill>
                  <a:srgbClr val="3333FF"/>
                </a:solidFill>
              </a:rPr>
              <a:t>+</a:t>
            </a:r>
            <a:r>
              <a:rPr lang="zh-TW" altLang="zh-TW" sz="2800" b="1" dirty="0" smtClean="0">
                <a:solidFill>
                  <a:srgbClr val="C00000"/>
                </a:solidFill>
              </a:rPr>
              <a:t>報告名稱</a:t>
            </a:r>
            <a:r>
              <a:rPr lang="zh-TW" altLang="en-US" sz="2800" b="1" dirty="0" smtClean="0">
                <a:solidFill>
                  <a:srgbClr val="3333FF"/>
                </a:solidFill>
              </a:rPr>
              <a:t>。</a:t>
            </a:r>
            <a:endParaRPr lang="en-US" altLang="zh-TW" sz="2800" b="1" dirty="0" smtClean="0">
              <a:solidFill>
                <a:srgbClr val="3333FF"/>
              </a:solidFill>
            </a:endParaRP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zh-TW" altLang="en-US" sz="2800" b="1" dirty="0" smtClean="0">
                <a:solidFill>
                  <a:srgbClr val="C00000"/>
                </a:solidFill>
              </a:rPr>
              <a:t>報考乙級者</a:t>
            </a:r>
            <a:r>
              <a:rPr lang="zh-TW" altLang="zh-TW" sz="2800" b="1" dirty="0" smtClean="0">
                <a:solidFill>
                  <a:srgbClr val="C00000"/>
                </a:solidFill>
              </a:rPr>
              <a:t>報告</a:t>
            </a:r>
            <a:r>
              <a:rPr lang="zh-TW" altLang="zh-TW" sz="2800" b="1" dirty="0" smtClean="0"/>
              <a:t>須於</a:t>
            </a:r>
            <a:r>
              <a:rPr lang="en-US" altLang="zh-TW" sz="2800" b="1" dirty="0" smtClean="0"/>
              <a:t>1</a:t>
            </a:r>
            <a:r>
              <a:rPr lang="zh-TW" altLang="zh-TW" sz="2800" b="1" dirty="0" smtClean="0"/>
              <a:t>週內，將報告</a:t>
            </a:r>
            <a:r>
              <a:rPr lang="en-US" altLang="zh-TW" sz="2800" b="1" dirty="0" smtClean="0"/>
              <a:t>email</a:t>
            </a:r>
            <a:r>
              <a:rPr lang="zh-TW" altLang="zh-TW" sz="2800" b="1" dirty="0" smtClean="0"/>
              <a:t>至以下網址：</a:t>
            </a:r>
            <a:r>
              <a:rPr lang="en-US" altLang="zh-TW" sz="2800" b="1" u="sng" dirty="0" smtClean="0">
                <a:solidFill>
                  <a:srgbClr val="C00000"/>
                </a:solidFill>
                <a:hlinkClick r:id="rId2"/>
              </a:rPr>
              <a:t>2014micro@gmail.com</a:t>
            </a:r>
            <a:endParaRPr lang="en-US" altLang="zh-TW" sz="2800" b="1" u="sng" dirty="0" smtClean="0">
              <a:solidFill>
                <a:srgbClr val="C00000"/>
              </a:solidFill>
            </a:endParaRP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en-US" altLang="zh-TW" sz="2800" b="1" dirty="0" smtClean="0"/>
              <a:t>email</a:t>
            </a:r>
            <a:r>
              <a:rPr lang="zh-TW" altLang="zh-TW" sz="2800" b="1" dirty="0" smtClean="0"/>
              <a:t>郵件主旨跟檔名須相同，以</a:t>
            </a:r>
            <a:r>
              <a:rPr lang="zh-TW" altLang="en-US" sz="2800" b="1" dirty="0" smtClean="0"/>
              <a:t>利</a:t>
            </a:r>
            <a:r>
              <a:rPr lang="zh-TW" altLang="zh-TW" sz="2800" b="1" dirty="0" smtClean="0"/>
              <a:t>行實作審查。</a:t>
            </a:r>
            <a:endParaRPr lang="en-US" altLang="zh-TW" sz="2800" b="1" dirty="0" smtClean="0"/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zh-TW" altLang="zh-TW" sz="2800" b="1" dirty="0" smtClean="0"/>
              <a:t>各組實作報告</a:t>
            </a:r>
            <a:r>
              <a:rPr lang="en-US" altLang="zh-TW" sz="2800" b="1" dirty="0"/>
              <a:t>PPT</a:t>
            </a:r>
            <a:r>
              <a:rPr lang="zh-TW" altLang="en-US" sz="2800" b="1" dirty="0"/>
              <a:t>檔</a:t>
            </a:r>
            <a:r>
              <a:rPr lang="zh-TW" altLang="zh-TW" sz="2800" b="1" dirty="0" smtClean="0"/>
              <a:t>之題目、內容不可與其他組雷同，否則視同未交實作報告。</a:t>
            </a:r>
            <a:r>
              <a:rPr lang="en-US" altLang="zh-TW" sz="2800" b="1" dirty="0" smtClean="0"/>
              <a:t> </a:t>
            </a:r>
          </a:p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endParaRPr lang="zh-TW" altLang="en-US" sz="280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F7A440-0848-4622-A19D-C549F0046F60}" type="datetime1">
              <a:rPr lang="zh-TW" altLang="en-US" smtClean="0"/>
              <a:pPr>
                <a:defRPr/>
              </a:pPr>
              <a:t>2014/2/26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http://www.ccvcda.org.tw/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BC16ED-116D-4934-B3E9-100353F8CF1E}" type="slidenum">
              <a:rPr lang="zh-TW" altLang="en-US" smtClean="0"/>
              <a:pPr>
                <a:defRPr/>
              </a:pPr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從</a:t>
            </a:r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Know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How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到</a:t>
            </a:r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Know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Why??</a:t>
            </a:r>
            <a:endParaRPr lang="zh-TW" alt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實行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  <a:hlinkClick r:id="rId2" action="ppaction://hlinkfile" tooltip="走动管理"/>
              </a:rPr>
              <a:t>走動管理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檢查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“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關鍵時刻”　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向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員工貫徹“關鍵時刻”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理念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營造服務接觸點，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創造“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關鍵時刻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”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提供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  <a:hlinkClick r:id="rId3" action="ppaction://hlinkfile" tooltip="个性化服务"/>
              </a:rPr>
              <a:t>個性化服務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，創造超值的“關鍵時刻”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  <a:hlinkClick r:id="rId4" action="ppaction://hlinkfile" tooltip="态度"/>
              </a:rPr>
              <a:t>營造關心態度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並與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效率並重</a:t>
            </a:r>
          </a:p>
        </p:txBody>
      </p:sp>
    </p:spTree>
    <p:extLst>
      <p:ext uri="{BB962C8B-B14F-4D97-AF65-F5344CB8AC3E}">
        <p14:creationId xmlns:p14="http://schemas.microsoft.com/office/powerpoint/2010/main" val="381643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850106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檢查舉例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: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412776"/>
            <a:ext cx="8496944" cy="4824536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接到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客人預訂及咨詢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電話的語調是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讓打電話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者感到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受歡迎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?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或是冷淡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客人到達餐廳門前是環境否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整潔乾凈和使人感到很受歡迎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?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停車是否便利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?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門前是否骯髒不堪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走進餐廳是否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有指示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牌及導引人員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導引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人員的反應速度是否夠迅速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是否與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客人打招呼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客人走入時服務員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是否讓顧客感到他們非常受歡迎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　　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客人入座時是否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會讓客人感到愉悅呢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?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5993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332656"/>
            <a:ext cx="8291264" cy="6264696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服務員在每個階段是否有向客人主動問好或提醒，是否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使客人感到備受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歡迎及關心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是否提供或建議令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客人感到滿意的菜品，服務員是否據客人的需求適時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hlinkClick r:id="rId2" action="ppaction://hlinkfile" tooltip="推销"/>
              </a:rPr>
              <a:t>推銷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菜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品或超越其想法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給客人上餐位置是否妥當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是否及時更換碗盤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??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是否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按順序上菜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間隔是否洽當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客人用餐後的觀感了解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——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菜品口感是否純正，席間服務是否規範、周到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客人結帳及索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要帳單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收據是否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快速準確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員工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送客禮儀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——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服務員禮貌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熱情是否足夠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讓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客人產生再次光臨的念頭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32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分區檢查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責任制分配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客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席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座位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檢查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廁所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檢查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店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外觀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檢查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內部裝潢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檢查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地板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檢查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音響等設備檢查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1303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強化支撐點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個人化程度服務構面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何謂標準化低但個人化程度高的服務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??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客人過度的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要求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??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同理心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熱情感性能力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合宜回應不滿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傳達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用心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爭取讚美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2394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顧客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接觸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關鍵時刻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時間點的比重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影響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hlinkClick r:id="rId2" action="ppaction://hlinkfile" tooltip="顾客忠诚度"/>
              </a:rPr>
              <a:t>顧客忠誠度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及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hlinkClick r:id="rId3" action="ppaction://hlinkfile" tooltip="满意度"/>
              </a:rPr>
              <a:t>滿意度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的重要因素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人員的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三方面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A(Appearance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外表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:52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%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B(Behavior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hlinkClick r:id="rId4" action="ppaction://hlinkfile" tooltip="行为"/>
              </a:rPr>
              <a:t>行為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:33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%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C(Communication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hlinkClick r:id="rId5" action="ppaction://hlinkfile" tooltip="沟通"/>
              </a:rPr>
              <a:t>溝通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15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340874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展開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A(Appearance)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外表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:52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%: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人員的選擇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身高</a:t>
            </a:r>
            <a:r>
              <a:rPr lang="zh-TW" altLang="en-US" dirty="0" smtClean="0">
                <a:latin typeface="新細明體"/>
                <a:ea typeface="新細明體"/>
              </a:rPr>
              <a:t>、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體態</a:t>
            </a:r>
            <a:r>
              <a:rPr lang="zh-TW" altLang="en-US" dirty="0" smtClean="0">
                <a:latin typeface="新細明體"/>
                <a:ea typeface="新細明體"/>
              </a:rPr>
              <a:t>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相貌</a:t>
            </a:r>
            <a:r>
              <a:rPr lang="zh-TW" altLang="en-US" dirty="0" smtClean="0">
                <a:latin typeface="新細明體"/>
                <a:ea typeface="新細明體"/>
              </a:rPr>
              <a:t>、服裝儀容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B(Behavior)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hlinkClick r:id="rId2" action="ppaction://hlinkfile" tooltip="行为"/>
              </a:rPr>
              <a:t>行為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:33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%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教養訓練舉止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)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C(Communication)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hlinkClick r:id="rId3" action="ppaction://hlinkfile" tooltip="沟通"/>
              </a:rPr>
              <a:t>溝通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:(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談吐與正確話術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4756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外表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服裝儀容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檢查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412776"/>
            <a:ext cx="8424936" cy="4968552"/>
          </a:xfrm>
        </p:spPr>
        <p:txBody>
          <a:bodyPr>
            <a:normAutofit/>
          </a:bodyPr>
          <a:lstStyle/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制服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整齊乾淨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需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每天清洗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且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要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燙平整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頭髮的瀏海要塞進帽子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裡面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，不能外漏，注意髮色。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禁止配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戴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任何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裝飾品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指甲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要剪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整齊，禁止擦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指甲油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，不可續留。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鞋子表面、側面、鞋底要擦乾淨，不可有髒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汙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帶入店面。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襪子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素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色為主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9368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訓練重點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511256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建立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hlinkClick r:id="rId2" action="ppaction://hlinkfile" tooltip="标准化"/>
              </a:rPr>
              <a:t>標準化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服務基礎，提升服務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觀念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減少服務糾紛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提升服務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hlinkClick r:id="rId3" action="ppaction://hlinkfile" tooltip="工作效率"/>
              </a:rPr>
              <a:t>效率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：協助第一線員工在第一時間內對顧客做好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完善的應對。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經由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完整的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MOT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訓練讓員工發自內心關懷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顧客，並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提升事情處理能力。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強化員工對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hlinkClick r:id="rId4" action="ppaction://hlinkfile" tooltip="人际关系"/>
              </a:rPr>
              <a:t>人際關係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擴展，藉由授權機制，強化關係行銷。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1256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訓練架構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行動化學習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結構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知識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質疑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反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思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執行</a:t>
            </a:r>
          </a:p>
        </p:txBody>
      </p:sp>
    </p:spTree>
    <p:extLst>
      <p:ext uri="{BB962C8B-B14F-4D97-AF65-F5344CB8AC3E}">
        <p14:creationId xmlns:p14="http://schemas.microsoft.com/office/powerpoint/2010/main" val="33282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學習目標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認識服務對於餐飲經營之重要性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設計讓消費者滿意的關鍵服務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如何利用服務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設計促進跟消費者之溝通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了解利用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服務促進銷售的技巧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規劃顧客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回流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率的服務步驟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2131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學習過程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>
                <a:latin typeface="標楷體" pitchFamily="65" charset="-120"/>
                <a:ea typeface="標楷體" pitchFamily="65" charset="-120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知識管道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實際體驗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團隊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參與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實際遇見</a:t>
            </a:r>
          </a:p>
        </p:txBody>
      </p:sp>
    </p:spTree>
    <p:extLst>
      <p:ext uri="{BB962C8B-B14F-4D97-AF65-F5344CB8AC3E}">
        <p14:creationId xmlns:p14="http://schemas.microsoft.com/office/powerpoint/2010/main" val="353157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9652937"/>
              </p:ext>
            </p:extLst>
          </p:nvPr>
        </p:nvGraphicFramePr>
        <p:xfrm>
          <a:off x="395536" y="116632"/>
          <a:ext cx="843528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1833"/>
                <a:gridCol w="4793447"/>
              </a:tblGrid>
              <a:tr h="5292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等一下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請稍候一下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92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要點什麼</a:t>
                      </a:r>
                      <a:r>
                        <a:rPr lang="en-US" sz="32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?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請問需要什麼？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92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我幫你介紹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請讓我為您介紹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92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久等了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讓您久等了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92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抱歉，可以一起坐嗎？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非常抱歉，請問方便和您併桌嗎？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92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不好意思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非常抱歉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92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幾位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請問您有幾位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166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8011622"/>
              </p:ext>
            </p:extLst>
          </p:nvPr>
        </p:nvGraphicFramePr>
        <p:xfrm>
          <a:off x="457200" y="404663"/>
          <a:ext cx="8363272" cy="5976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1636"/>
                <a:gridCol w="4181636"/>
              </a:tblGrid>
              <a:tr h="8538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可以收了嗎？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抱歉，可以先幫您清理了嗎？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38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什麼事？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請問您有什麼事情嗎？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38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知道了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我知道您的意思了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38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吃完了嗎？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請問您還要用餐嗎？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38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抱歉，請問你是誰？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對不起，請教您是哪一位？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38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如你所說的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如您所說的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38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現在要去看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現在馬上幫您去看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314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話術分類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常態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話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術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情境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話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術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氣候節日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感動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話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術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smtClean="0">
                <a:latin typeface="標楷體" pitchFamily="65" charset="-120"/>
                <a:ea typeface="標楷體" pitchFamily="65" charset="-120"/>
              </a:rPr>
              <a:t>顧客</a:t>
            </a:r>
            <a:r>
              <a:rPr lang="zh-TW" altLang="en-US" sz="4000">
                <a:latin typeface="標楷體" pitchFamily="65" charset="-120"/>
                <a:ea typeface="標楷體" pitchFamily="65" charset="-120"/>
              </a:rPr>
              <a:t>行動</a:t>
            </a:r>
            <a:r>
              <a:rPr lang="zh-TW" altLang="en-US" sz="4000" smtClean="0">
                <a:latin typeface="標楷體" pitchFamily="65" charset="-120"/>
                <a:ea typeface="標楷體" pitchFamily="65" charset="-120"/>
              </a:rPr>
              <a:t>依據掌握及延伸</a:t>
            </a:r>
            <a:endParaRPr lang="en-US" altLang="zh-TW" sz="4000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9806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二、高品質的餐飲服務要點</a:t>
            </a: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759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顧客內心的關注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產品本身</a:t>
            </a:r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產品需求</a:t>
            </a:r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購買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過程</a:t>
            </a:r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服務需求</a:t>
            </a:r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消費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體驗</a:t>
            </a:r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情感需求</a:t>
            </a:r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精神愉悅</a:t>
            </a:r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精神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需求</a:t>
            </a:r>
            <a:r>
              <a:rPr lang="en-US" altLang="zh-TW" sz="4400" dirty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3447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顧客需求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需求價值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顯性需求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隱性需求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未知需求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3403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如何了解需求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??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資訊誘導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主動探詢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行為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模式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非語言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經驗累積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未知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4574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395536" y="1412776"/>
            <a:ext cx="8424936" cy="3672407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通常多數顧客不知道它們要甚麼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這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就是強化服務附加價值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及專業之機會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8782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918648" cy="4176464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討論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不同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目的用餐客人的座位安排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第一口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口感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隨時抓住客人需求</a:t>
            </a:r>
          </a:p>
        </p:txBody>
      </p:sp>
    </p:spTree>
    <p:extLst>
      <p:ext uri="{BB962C8B-B14F-4D97-AF65-F5344CB8AC3E}">
        <p14:creationId xmlns:p14="http://schemas.microsoft.com/office/powerpoint/2010/main" val="112731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學習成效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體驗國際級餐飲業的服務流程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建立餐飲品牌價值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提升顧客回流率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創造餐飲人員服務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自信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強化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提升營運品質的信心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0719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放掉年資是成就大業的唯一思考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高品質服務才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是吸引顧客關鍵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395536" y="3356992"/>
            <a:ext cx="7920880" cy="3501008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消費者用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減法</a:t>
            </a: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評估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你</a:t>
            </a: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的商品專長 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再</a:t>
            </a: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用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加法衡量</a:t>
            </a: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你的服務強項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2617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8280920" cy="2088231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餐飲業努力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的目標是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甚麼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683568" y="2636912"/>
            <a:ext cx="7488832" cy="4032448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發揮市場領導品牌價值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建立資訊和人才的門檻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解決消費者的信任問題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帶來消費者的實質利益</a:t>
            </a:r>
          </a:p>
        </p:txBody>
      </p:sp>
    </p:spTree>
    <p:extLst>
      <p:ext uri="{BB962C8B-B14F-4D97-AF65-F5344CB8AC3E}">
        <p14:creationId xmlns:p14="http://schemas.microsoft.com/office/powerpoint/2010/main" val="79639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b="1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服務強項是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dirty="0">
                <a:latin typeface="標楷體" pitchFamily="65" charset="-120"/>
                <a:ea typeface="標楷體" pitchFamily="65" charset="-120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type="subTitle" idx="1"/>
          </p:nvPr>
        </p:nvSpPr>
        <p:spPr>
          <a:xfrm>
            <a:off x="827584" y="3356992"/>
            <a:ext cx="7560840" cy="2376264"/>
          </a:xfrm>
        </p:spPr>
        <p:txBody>
          <a:bodyPr>
            <a:noAutofit/>
          </a:bodyPr>
          <a:lstStyle/>
          <a:p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找到問題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解決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問題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創造交易外之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價值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而非只想著如何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賣出更多的東西</a:t>
            </a:r>
            <a:endParaRPr lang="zh-TW" altLang="en-US" sz="36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7367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建立服務品質的五面向</a:t>
            </a:r>
          </a:p>
        </p:txBody>
      </p:sp>
      <p:sp>
        <p:nvSpPr>
          <p:cNvPr id="4096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可靠準確完成服務程序</a:t>
            </a:r>
            <a:endParaRPr lang="en-US" altLang="zh-TW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積極主動且超乎期待</a:t>
            </a:r>
            <a:endParaRPr lang="en-US" altLang="zh-TW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知識淵博專業禮貌服務提升客戶信任與信心</a:t>
            </a:r>
            <a:endParaRPr lang="en-US" altLang="zh-TW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對客戶的個別關注</a:t>
            </a:r>
            <a:endParaRPr lang="en-US" altLang="zh-TW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設施設備的完善性</a:t>
            </a:r>
          </a:p>
        </p:txBody>
      </p:sp>
    </p:spTree>
    <p:extLst>
      <p:ext uri="{BB962C8B-B14F-4D97-AF65-F5344CB8AC3E}">
        <p14:creationId xmlns:p14="http://schemas.microsoft.com/office/powerpoint/2010/main" val="58875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80920" cy="1440160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消費者用餐檢測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的五個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價值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前兩者為顯性   後三者為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隱性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價格價值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品質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功能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價值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五官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情緒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價值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自我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實現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價值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社會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認同價值</a:t>
            </a:r>
          </a:p>
        </p:txBody>
      </p:sp>
    </p:spTree>
    <p:extLst>
      <p:ext uri="{BB962C8B-B14F-4D97-AF65-F5344CB8AC3E}">
        <p14:creationId xmlns:p14="http://schemas.microsoft.com/office/powerpoint/2010/main" val="256125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建立高檔次的服務原則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使用高檔的用品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有飲料一定要提供點心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主動告知新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商品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排解無聊的時刻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一對一的服務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or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F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to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F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的服務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無壓迫感的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環境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戴手套拿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商品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讓顧客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享受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餐飲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的樂趣並感到幸福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適當地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稱讚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顧客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注意照顧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同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顧客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9818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預防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管理思考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b="1" dirty="0">
                <a:latin typeface="標楷體" pitchFamily="65" charset="-120"/>
                <a:ea typeface="標楷體" pitchFamily="65" charset="-120"/>
              </a:rPr>
            </a:br>
            <a:endParaRPr lang="zh-TW" altLang="en-US" dirty="0"/>
          </a:p>
        </p:txBody>
      </p:sp>
      <p:sp>
        <p:nvSpPr>
          <p:cNvPr id="2048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食材是否要比較軟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是否需要刀叉跟額外餐具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行動不便或生理所需的座位安排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客人燙傷的處理</a:t>
            </a:r>
          </a:p>
        </p:txBody>
      </p:sp>
    </p:spTree>
    <p:extLst>
      <p:ext uri="{BB962C8B-B14F-4D97-AF65-F5344CB8AC3E}">
        <p14:creationId xmlns:p14="http://schemas.microsoft.com/office/powerpoint/2010/main" val="295553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快速解決服務傷害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抓住要點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分工分擔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迅速道歉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誠懇具體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快速處理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展現誠意</a:t>
            </a:r>
          </a:p>
        </p:txBody>
      </p:sp>
    </p:spTree>
    <p:extLst>
      <p:ext uri="{BB962C8B-B14F-4D97-AF65-F5344CB8AC3E}">
        <p14:creationId xmlns:p14="http://schemas.microsoft.com/office/powerpoint/2010/main" val="49571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超越需求三定義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提醒重要事項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幫助客戶更方便的採取行動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採取消費行動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的額外利益</a:t>
            </a:r>
          </a:p>
        </p:txBody>
      </p:sp>
    </p:spTree>
    <p:extLst>
      <p:ext uri="{BB962C8B-B14F-4D97-AF65-F5344CB8AC3E}">
        <p14:creationId xmlns:p14="http://schemas.microsoft.com/office/powerpoint/2010/main" val="81560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有效的表達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一句話傳達單一訊息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停頓確認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結構化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陳述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傳達公式要點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使用比喻</a:t>
            </a:r>
          </a:p>
        </p:txBody>
      </p:sp>
    </p:spTree>
    <p:extLst>
      <p:ext uri="{BB962C8B-B14F-4D97-AF65-F5344CB8AC3E}">
        <p14:creationId xmlns:p14="http://schemas.microsoft.com/office/powerpoint/2010/main" val="299040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考試內容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區分四個章節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一、何謂餐飲的關鍵服務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二、高品質的餐飲服務要點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三、如何進行服務流程設計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四、餐飲品牌的服務屬性營造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9022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8062664" cy="2115666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傳達體驗服務概念</a:t>
            </a:r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8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例如</a:t>
            </a:r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清新</a:t>
            </a:r>
            <a:endParaRPr lang="zh-TW" alt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899592" y="3717032"/>
            <a:ext cx="7128792" cy="2448272"/>
          </a:xfrm>
        </p:spPr>
        <p:txBody>
          <a:bodyPr>
            <a:noAutofit/>
          </a:bodyPr>
          <a:lstStyle/>
          <a:p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產品是道具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空間是舞台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服務是張力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顧客是觀眾</a:t>
            </a:r>
            <a:endParaRPr lang="zh-TW" altLang="en-US" sz="36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4698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落實五感行銷矩陣圖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須設定不同對象及明確發出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訊息和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優先實行順序  進行資源配置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677650"/>
              </p:ext>
            </p:extLst>
          </p:nvPr>
        </p:nvGraphicFramePr>
        <p:xfrm>
          <a:off x="467544" y="2060848"/>
          <a:ext cx="8219256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61256"/>
              </a:tblGrid>
              <a:tr h="370840">
                <a:tc>
                  <a:txBody>
                    <a:bodyPr/>
                    <a:lstStyle/>
                    <a:p>
                      <a:endParaRPr lang="zh-TW" altLang="en-US" sz="3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600" dirty="0" smtClean="0">
                          <a:latin typeface="標楷體" pitchFamily="65" charset="-120"/>
                          <a:ea typeface="標楷體" pitchFamily="65" charset="-120"/>
                        </a:rPr>
                        <a:t>視覺</a:t>
                      </a:r>
                      <a:endParaRPr lang="zh-TW" altLang="en-US" sz="3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600" dirty="0" smtClean="0">
                          <a:latin typeface="標楷體" pitchFamily="65" charset="-120"/>
                          <a:ea typeface="標楷體" pitchFamily="65" charset="-120"/>
                        </a:rPr>
                        <a:t>聽覺</a:t>
                      </a:r>
                      <a:endParaRPr lang="zh-TW" altLang="en-US" sz="3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600" dirty="0" smtClean="0">
                          <a:latin typeface="標楷體" pitchFamily="65" charset="-120"/>
                          <a:ea typeface="標楷體" pitchFamily="65" charset="-120"/>
                        </a:rPr>
                        <a:t>嗅覺</a:t>
                      </a:r>
                      <a:endParaRPr lang="zh-TW" altLang="en-US" sz="3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600" dirty="0" smtClean="0">
                          <a:latin typeface="標楷體" pitchFamily="65" charset="-120"/>
                          <a:ea typeface="標楷體" pitchFamily="65" charset="-120"/>
                        </a:rPr>
                        <a:t>觸覺</a:t>
                      </a:r>
                      <a:endParaRPr lang="zh-TW" altLang="en-US" sz="3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600" dirty="0" smtClean="0">
                          <a:latin typeface="標楷體" pitchFamily="65" charset="-120"/>
                          <a:ea typeface="標楷體" pitchFamily="65" charset="-120"/>
                        </a:rPr>
                        <a:t>味覺</a:t>
                      </a:r>
                      <a:endParaRPr lang="zh-TW" altLang="en-US" sz="3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3600" dirty="0" smtClean="0">
                          <a:latin typeface="標楷體" pitchFamily="65" charset="-120"/>
                          <a:ea typeface="標楷體" pitchFamily="65" charset="-120"/>
                        </a:rPr>
                        <a:t>網路</a:t>
                      </a:r>
                      <a:endParaRPr lang="zh-TW" altLang="en-US" sz="3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6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6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6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6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3600" dirty="0" smtClean="0">
                          <a:latin typeface="標楷體" pitchFamily="65" charset="-120"/>
                          <a:ea typeface="標楷體" pitchFamily="65" charset="-120"/>
                        </a:rPr>
                        <a:t>簡訊</a:t>
                      </a:r>
                      <a:endParaRPr lang="zh-TW" altLang="en-US" sz="3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6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6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6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3600" dirty="0" smtClean="0">
                          <a:latin typeface="標楷體" pitchFamily="65" charset="-120"/>
                          <a:ea typeface="標楷體" pitchFamily="65" charset="-120"/>
                        </a:rPr>
                        <a:t>傳單</a:t>
                      </a:r>
                      <a:endParaRPr lang="zh-TW" altLang="en-US" sz="3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6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6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6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6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3600" dirty="0" smtClean="0">
                          <a:latin typeface="標楷體" pitchFamily="65" charset="-120"/>
                          <a:ea typeface="標楷體" pitchFamily="65" charset="-120"/>
                        </a:rPr>
                        <a:t>服務人員</a:t>
                      </a:r>
                      <a:endParaRPr lang="zh-TW" altLang="en-US" sz="3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6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6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6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3600" dirty="0" smtClean="0">
                          <a:latin typeface="標楷體" pitchFamily="65" charset="-120"/>
                          <a:ea typeface="標楷體" pitchFamily="65" charset="-120"/>
                        </a:rPr>
                        <a:t>商品</a:t>
                      </a:r>
                      <a:endParaRPr lang="zh-TW" altLang="en-US" sz="3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6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6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127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差異性分析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8768798"/>
              </p:ext>
            </p:extLst>
          </p:nvPr>
        </p:nvGraphicFramePr>
        <p:xfrm>
          <a:off x="395536" y="1988840"/>
          <a:ext cx="8229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zh-TW" altLang="en-US" sz="3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 smtClean="0">
                          <a:latin typeface="標楷體" pitchFamily="65" charset="-120"/>
                          <a:ea typeface="標楷體" pitchFamily="65" charset="-120"/>
                        </a:rPr>
                        <a:t>宣傳焦點</a:t>
                      </a:r>
                      <a:endParaRPr lang="zh-TW" altLang="en-US" sz="3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 smtClean="0">
                          <a:latin typeface="標楷體" pitchFamily="65" charset="-120"/>
                          <a:ea typeface="標楷體" pitchFamily="65" charset="-120"/>
                        </a:rPr>
                        <a:t>競爭者認定</a:t>
                      </a:r>
                      <a:endParaRPr lang="zh-TW" altLang="en-US" sz="3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 smtClean="0">
                          <a:latin typeface="標楷體" pitchFamily="65" charset="-120"/>
                          <a:ea typeface="標楷體" pitchFamily="65" charset="-120"/>
                        </a:rPr>
                        <a:t>視消費者為</a:t>
                      </a:r>
                      <a:endParaRPr lang="zh-TW" altLang="en-US" sz="3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 smtClean="0">
                          <a:latin typeface="標楷體" pitchFamily="65" charset="-120"/>
                          <a:ea typeface="標楷體" pitchFamily="65" charset="-120"/>
                        </a:rPr>
                        <a:t>市場研究</a:t>
                      </a:r>
                      <a:endParaRPr lang="zh-TW" altLang="en-US" sz="3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3200" dirty="0" smtClean="0">
                          <a:latin typeface="標楷體" pitchFamily="65" charset="-120"/>
                          <a:ea typeface="標楷體" pitchFamily="65" charset="-120"/>
                        </a:rPr>
                        <a:t>傳統行銷</a:t>
                      </a:r>
                      <a:endParaRPr lang="zh-TW" altLang="en-US" sz="3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 smtClean="0">
                          <a:latin typeface="標楷體" pitchFamily="65" charset="-120"/>
                          <a:ea typeface="標楷體" pitchFamily="65" charset="-120"/>
                        </a:rPr>
                        <a:t>產品功能</a:t>
                      </a:r>
                      <a:endParaRPr lang="zh-TW" altLang="en-US" sz="3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 smtClean="0">
                          <a:latin typeface="標楷體" pitchFamily="65" charset="-120"/>
                          <a:ea typeface="標楷體" pitchFamily="65" charset="-120"/>
                        </a:rPr>
                        <a:t>依產品類別</a:t>
                      </a:r>
                      <a:endParaRPr lang="zh-TW" altLang="en-US" sz="3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 smtClean="0">
                          <a:latin typeface="標楷體" pitchFamily="65" charset="-120"/>
                          <a:ea typeface="標楷體" pitchFamily="65" charset="-120"/>
                        </a:rPr>
                        <a:t>重理性的</a:t>
                      </a:r>
                      <a:endParaRPr lang="zh-TW" altLang="en-US" sz="3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 smtClean="0">
                          <a:latin typeface="標楷體" pitchFamily="65" charset="-120"/>
                          <a:ea typeface="標楷體" pitchFamily="65" charset="-120"/>
                        </a:rPr>
                        <a:t>分析定量</a:t>
                      </a:r>
                      <a:endParaRPr lang="zh-TW" altLang="en-US" sz="3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3200" dirty="0" smtClean="0">
                          <a:latin typeface="標楷體" pitchFamily="65" charset="-120"/>
                          <a:ea typeface="標楷體" pitchFamily="65" charset="-120"/>
                        </a:rPr>
                        <a:t>體驗行銷</a:t>
                      </a:r>
                      <a:endParaRPr lang="zh-TW" altLang="en-US" sz="3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 smtClean="0">
                          <a:latin typeface="標楷體" pitchFamily="65" charset="-120"/>
                          <a:ea typeface="標楷體" pitchFamily="65" charset="-120"/>
                        </a:rPr>
                        <a:t>顧客體驗</a:t>
                      </a:r>
                      <a:endParaRPr lang="zh-TW" altLang="en-US" sz="3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 smtClean="0">
                          <a:latin typeface="標楷體" pitchFamily="65" charset="-120"/>
                          <a:ea typeface="標楷體" pitchFamily="65" charset="-120"/>
                        </a:rPr>
                        <a:t>依消費情境</a:t>
                      </a:r>
                      <a:endParaRPr lang="zh-TW" altLang="en-US" sz="3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 smtClean="0">
                          <a:latin typeface="標楷體" pitchFamily="65" charset="-120"/>
                          <a:ea typeface="標楷體" pitchFamily="65" charset="-120"/>
                        </a:rPr>
                        <a:t>重感性的</a:t>
                      </a:r>
                      <a:endParaRPr lang="zh-TW" altLang="en-US" sz="3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 smtClean="0">
                          <a:latin typeface="標楷體" pitchFamily="65" charset="-120"/>
                          <a:ea typeface="標楷體" pitchFamily="65" charset="-120"/>
                        </a:rPr>
                        <a:t>彈性多元</a:t>
                      </a:r>
                      <a:endParaRPr lang="zh-TW" altLang="en-US" sz="3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663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體驗模組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91264" cy="4785395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感官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創造感官衝擊，打動消費者，增加產品附加價值。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情感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觸動消費者內在情感和情緒。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思考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利用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創意，引發消費者思考，創造既有典範移轉。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行動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訴諸身體行動經驗與生活型態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關聯。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關聯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透過社群觀點對潛在社群成員產生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影響。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8204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三、如何進行服務流程設計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645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8206680" cy="2403698"/>
          </a:xfrm>
        </p:spPr>
        <p:txBody>
          <a:bodyPr/>
          <a:lstStyle/>
          <a:p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如何發揮服務差異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化的優越性及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進行焦點深耕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我們客觀化的定位為何</a:t>
            </a:r>
            <a:r>
              <a:rPr lang="en-US" altLang="zh-TW" sz="4400" b="1" dirty="0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如何創造人家學不來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的創新競爭力</a:t>
            </a:r>
            <a:endParaRPr lang="zh-TW" altLang="en-US" sz="44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1523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建立屬於自己的標準步驟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抵達體驗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啟動對話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消費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資訊的提前告知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用餐前要讓客人覺得友善又有趣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適當用數字加深客人的消費購買印象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銷售時專業知識的告知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秋刀魚的背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使用時的關懷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顧客心聲的蒐集及轉換告知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1210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顧客經歷管理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2963618"/>
              </p:ext>
            </p:extLst>
          </p:nvPr>
        </p:nvGraphicFramePr>
        <p:xfrm>
          <a:off x="539552" y="1052736"/>
          <a:ext cx="8229600" cy="5328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892696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779819">
                <a:tc>
                  <a:txBody>
                    <a:bodyPr/>
                    <a:lstStyle/>
                    <a:p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訂位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接待問候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點餐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送餐正餐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桌邊服務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廁所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甜點</a:t>
                      </a:r>
                      <a:endParaRPr lang="en-US" altLang="zh-TW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飲料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結帳送客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779819"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非常好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779819"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好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779819"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一般性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779819"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非常差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769137"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差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593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78098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編訂服務流程表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7521112"/>
              </p:ext>
            </p:extLst>
          </p:nvPr>
        </p:nvGraphicFramePr>
        <p:xfrm>
          <a:off x="395536" y="980728"/>
          <a:ext cx="8291260" cy="5664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9126"/>
                <a:gridCol w="829126"/>
                <a:gridCol w="829126"/>
                <a:gridCol w="829126"/>
                <a:gridCol w="829126"/>
                <a:gridCol w="829126"/>
                <a:gridCol w="829126"/>
                <a:gridCol w="829126"/>
                <a:gridCol w="829126"/>
                <a:gridCol w="829126"/>
              </a:tblGrid>
              <a:tr h="129223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程序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領檯</a:t>
                      </a:r>
                    </a:p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帶位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送水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送菜單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點菜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送沙拉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送湯收沙拉盤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送主餐收湯碗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整理桌面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66268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時間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89462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怎麼做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89462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如何呈現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12922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注意事項及處理</a:t>
                      </a:r>
                      <a:endParaRPr lang="en-US" altLang="zh-TW" sz="24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715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內容版面配置區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9178414"/>
              </p:ext>
            </p:extLst>
          </p:nvPr>
        </p:nvGraphicFramePr>
        <p:xfrm>
          <a:off x="467544" y="260648"/>
          <a:ext cx="8424936" cy="5688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2808312"/>
                <a:gridCol w="2808312"/>
              </a:tblGrid>
              <a:tr h="672456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標楷體" pitchFamily="65" charset="-120"/>
                          <a:ea typeface="標楷體" pitchFamily="65" charset="-120"/>
                        </a:rPr>
                        <a:t>出現時期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標楷體" pitchFamily="65" charset="-120"/>
                          <a:ea typeface="標楷體" pitchFamily="65" charset="-120"/>
                        </a:rPr>
                        <a:t>顧客滿意</a:t>
                      </a:r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1990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標楷體" pitchFamily="65" charset="-120"/>
                          <a:ea typeface="標楷體" pitchFamily="65" charset="-120"/>
                        </a:rPr>
                        <a:t>顧客經歷管理</a:t>
                      </a:r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2000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791754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標楷體" pitchFamily="65" charset="-120"/>
                          <a:ea typeface="標楷體" pitchFamily="65" charset="-120"/>
                        </a:rPr>
                        <a:t>出現背景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標楷體" pitchFamily="65" charset="-120"/>
                          <a:ea typeface="標楷體" pitchFamily="65" charset="-120"/>
                        </a:rPr>
                        <a:t>為了實現在購買  必須實現顧客滿意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標楷體" pitchFamily="65" charset="-120"/>
                          <a:ea typeface="標楷體" pitchFamily="65" charset="-120"/>
                        </a:rPr>
                        <a:t>拓展與顧客滿足的相關概念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1131079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標楷體" pitchFamily="65" charset="-120"/>
                          <a:ea typeface="標楷體" pitchFamily="65" charset="-120"/>
                        </a:rPr>
                        <a:t>基本目的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標楷體" pitchFamily="65" charset="-120"/>
                          <a:ea typeface="標楷體" pitchFamily="65" charset="-120"/>
                        </a:rPr>
                        <a:t>讓滿意顧客推薦  實現新的購買及再購買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標楷體" pitchFamily="65" charset="-120"/>
                          <a:ea typeface="標楷體" pitchFamily="65" charset="-120"/>
                        </a:rPr>
                        <a:t>透過顧客經歷管理改善發掘潛在客戶    創造新的購買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672456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標楷體" pitchFamily="65" charset="-120"/>
                          <a:ea typeface="標楷體" pitchFamily="65" charset="-120"/>
                        </a:rPr>
                        <a:t>提供本質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標楷體" pitchFamily="65" charset="-120"/>
                          <a:ea typeface="標楷體" pitchFamily="65" charset="-120"/>
                        </a:rPr>
                        <a:t>有形產品及無形服務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標楷體" pitchFamily="65" charset="-120"/>
                          <a:ea typeface="標楷體" pitchFamily="65" charset="-120"/>
                        </a:rPr>
                        <a:t>值得記憶的經歷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706092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標楷體" pitchFamily="65" charset="-120"/>
                          <a:ea typeface="標楷體" pitchFamily="65" charset="-120"/>
                        </a:rPr>
                        <a:t>對象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標楷體" pitchFamily="65" charset="-120"/>
                          <a:ea typeface="標楷體" pitchFamily="65" charset="-120"/>
                        </a:rPr>
                        <a:t>現有顧客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 smtClean="0">
                          <a:latin typeface="標楷體" pitchFamily="65" charset="-120"/>
                          <a:ea typeface="標楷體" pitchFamily="65" charset="-120"/>
                        </a:rPr>
                        <a:t>現有顧客及潛在顧客</a:t>
                      </a:r>
                    </a:p>
                    <a:p>
                      <a:pPr algn="ctr"/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706092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標楷體" pitchFamily="65" charset="-120"/>
                          <a:ea typeface="標楷體" pitchFamily="65" charset="-120"/>
                        </a:rPr>
                        <a:t>特徵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標楷體" pitchFamily="65" charset="-120"/>
                          <a:ea typeface="標楷體" pitchFamily="65" charset="-120"/>
                        </a:rPr>
                        <a:t>購買及使用後讓顧客感到滿意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標楷體" pitchFamily="65" charset="-120"/>
                          <a:ea typeface="標楷體" pitchFamily="65" charset="-120"/>
                        </a:rPr>
                        <a:t>購買使用前後所有接觸點上傳達愉快的經歷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1008703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標楷體" pitchFamily="65" charset="-120"/>
                          <a:ea typeface="標楷體" pitchFamily="65" charset="-120"/>
                        </a:rPr>
                        <a:t>方法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標楷體" pitchFamily="65" charset="-120"/>
                          <a:ea typeface="標楷體" pitchFamily="65" charset="-120"/>
                        </a:rPr>
                        <a:t>對  商品  服務  品牌等大致進行分類並進行改善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標楷體" pitchFamily="65" charset="-120"/>
                          <a:ea typeface="標楷體" pitchFamily="65" charset="-120"/>
                        </a:rPr>
                        <a:t>對顧客經歷過程全程細節分類  設置能為顧客留下愉快經歷的規劃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標題 6"/>
          <p:cNvSpPr>
            <a:spLocks noGrp="1"/>
          </p:cNvSpPr>
          <p:nvPr>
            <p:ph type="title"/>
          </p:nvPr>
        </p:nvSpPr>
        <p:spPr>
          <a:xfrm>
            <a:off x="611560" y="6309320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取自  張正彬  用服務打開顧客錢包的秘密</a:t>
            </a:r>
            <a:endParaRPr lang="zh-TW" altLang="en-US" sz="18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0500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一、何謂餐飲的關鍵服務</a:t>
            </a: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511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創造心感力的演變步驟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3551162"/>
              </p:ext>
            </p:extLst>
          </p:nvPr>
        </p:nvGraphicFramePr>
        <p:xfrm>
          <a:off x="457200" y="1600200"/>
          <a:ext cx="82296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理性消費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重視品性</a:t>
                      </a:r>
                      <a:endParaRPr lang="en-US" altLang="zh-TW" sz="24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性能 價格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有好壞  印象  口碑標準</a:t>
                      </a:r>
                      <a:endParaRPr lang="en-US" altLang="zh-TW" sz="24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消費者會先做功課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感性消費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重視品牌</a:t>
                      </a:r>
                      <a:endParaRPr lang="en-US" altLang="zh-TW" sz="24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外觀用途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女性消費者買</a:t>
                      </a:r>
                      <a:r>
                        <a:rPr lang="en-US" altLang="zh-TW" sz="2400" dirty="0" err="1" smtClean="0">
                          <a:latin typeface="標楷體" pitchFamily="65" charset="-120"/>
                          <a:ea typeface="標楷體" pitchFamily="65" charset="-120"/>
                        </a:rPr>
                        <a:t>iphone</a:t>
                      </a: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的思考  </a:t>
                      </a:r>
                      <a:endParaRPr lang="en-US" altLang="zh-TW" sz="24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喜不喜歡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感動消費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重視品味</a:t>
                      </a:r>
                      <a:endParaRPr lang="en-US" altLang="zh-TW" sz="24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滿足感  喜悅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滿意</a:t>
                      </a:r>
                      <a:endParaRPr lang="en-US" altLang="zh-TW" sz="24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滿足</a:t>
                      </a:r>
                      <a:endParaRPr lang="en-US" altLang="zh-TW" sz="24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尊榮</a:t>
                      </a:r>
                      <a:endParaRPr lang="en-US" altLang="zh-TW" sz="24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34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流程改善趨勢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以鐵板燒為例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4833923"/>
              </p:ext>
            </p:extLst>
          </p:nvPr>
        </p:nvGraphicFramePr>
        <p:xfrm>
          <a:off x="323526" y="1340769"/>
          <a:ext cx="8424936" cy="4946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156"/>
                <a:gridCol w="1404156"/>
                <a:gridCol w="1404156"/>
                <a:gridCol w="1404156"/>
                <a:gridCol w="1404156"/>
                <a:gridCol w="1404156"/>
              </a:tblGrid>
              <a:tr h="1447513"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飲料</a:t>
                      </a:r>
                      <a:endParaRPr lang="en-US" altLang="zh-TW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沙拉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前菜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主餐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青菜</a:t>
                      </a:r>
                      <a:endParaRPr lang="en-US" altLang="zh-TW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炒飯</a:t>
                      </a:r>
                    </a:p>
                    <a:p>
                      <a:pPr algn="ctr"/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甜點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116644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傳統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預先</a:t>
                      </a:r>
                    </a:p>
                    <a:p>
                      <a:pPr algn="ctr"/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現做</a:t>
                      </a:r>
                    </a:p>
                    <a:p>
                      <a:pPr algn="ctr"/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現做</a:t>
                      </a:r>
                    </a:p>
                    <a:p>
                      <a:pPr algn="ctr"/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現做</a:t>
                      </a:r>
                    </a:p>
                    <a:p>
                      <a:pPr algn="ctr"/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普通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116644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連鎖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預先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預先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現做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現做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預先</a:t>
                      </a:r>
                    </a:p>
                    <a:p>
                      <a:pPr algn="ctr"/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116644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創業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沙拉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握壽司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鍋物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排餐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法式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513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創造與客人互動步驟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700808"/>
            <a:ext cx="4038600" cy="4425355"/>
          </a:xfrm>
        </p:spPr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點菜介紹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effectLst/>
                <a:latin typeface="標楷體" pitchFamily="65" charset="-120"/>
                <a:ea typeface="標楷體" pitchFamily="65" charset="-120"/>
              </a:rPr>
              <a:t>配選菜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補充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食材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說明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調味料說明與添加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88024" y="1600200"/>
            <a:ext cx="3898776" cy="4525963"/>
          </a:xfrm>
        </p:spPr>
        <p:txBody>
          <a:bodyPr/>
          <a:lstStyle/>
          <a:p>
            <a:r>
              <a:rPr lang="zh-TW" altLang="en-US" sz="3600" dirty="0" smtClean="0">
                <a:effectLst/>
                <a:latin typeface="標楷體" pitchFamily="65" charset="-120"/>
                <a:ea typeface="標楷體" pitchFamily="65" charset="-120"/>
              </a:rPr>
              <a:t>手藝及製作法展現</a:t>
            </a:r>
            <a:endParaRPr lang="en-US" altLang="zh-TW" sz="3600" dirty="0" smtClean="0">
              <a:effectLst/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烹調法說明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趨勢議題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9326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步驟經營注意事項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掌握五感原則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出乎意料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之外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展現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驚喜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感受到物超所值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創造更高需求</a:t>
            </a:r>
          </a:p>
        </p:txBody>
      </p:sp>
    </p:spTree>
    <p:extLst>
      <p:ext uri="{BB962C8B-B14F-4D97-AF65-F5344CB8AC3E}">
        <p14:creationId xmlns:p14="http://schemas.microsoft.com/office/powerpoint/2010/main" val="357551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MOT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關鍵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服務展開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了解問題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思考並擬定對策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計劃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工作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人員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指派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進行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溝通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練習與確認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505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常忽略的問題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新進同仁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企業文化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與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價值觀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認知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教練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式領導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學習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評估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溝通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與檔案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管理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顧客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關懷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提供有效回饋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9256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理念灌輸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積極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觀念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訓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練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與發展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傳遞服務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價值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保持良好的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溝通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管道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隨時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追蹤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輔導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6138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評估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配置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誰負責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收銀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誰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負責招呼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人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誰負責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招呼排隊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人及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點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單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誰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負責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點單和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結帳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誰負責各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工作站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誰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負責發號施令  如何進行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良好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溝通和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互動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誰負責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顧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客反應及處理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誰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負責外場整理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接班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人員是否能順利銜接處理問題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0663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內用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區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服務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分類要項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2843312"/>
              </p:ext>
            </p:extLst>
          </p:nvPr>
        </p:nvGraphicFramePr>
        <p:xfrm>
          <a:off x="476572" y="1484784"/>
          <a:ext cx="8363272" cy="4680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0584"/>
                <a:gridCol w="6192688"/>
              </a:tblGrid>
              <a:tr h="585065">
                <a:tc rowSpan="2"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商品提供</a:t>
                      </a:r>
                      <a:endParaRPr lang="zh-TW" sz="14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1849" marR="5184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將</a:t>
                      </a:r>
                      <a:r>
                        <a:rPr lang="zh-TW" altLang="en-US" sz="24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沒問題</a:t>
                      </a:r>
                      <a:r>
                        <a:rPr lang="zh-TW" sz="24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的</a:t>
                      </a:r>
                      <a:r>
                        <a:rPr lang="zh-TW" altLang="en-US" sz="24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商</a:t>
                      </a:r>
                      <a:r>
                        <a:rPr lang="zh-TW" sz="24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品</a:t>
                      </a:r>
                      <a:r>
                        <a:rPr lang="zh-TW" altLang="en-US" sz="24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提供</a:t>
                      </a:r>
                      <a:r>
                        <a:rPr lang="zh-TW" sz="24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給</a:t>
                      </a:r>
                      <a:r>
                        <a:rPr lang="zh-TW" sz="24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顧客</a:t>
                      </a:r>
                      <a:endParaRPr lang="zh-TW" sz="14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1849" marR="51849" marT="0" marB="0" anchor="ctr"/>
                </a:tc>
              </a:tr>
              <a:tr h="58506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確認</a:t>
                      </a:r>
                      <a:r>
                        <a:rPr lang="zh-TW" altLang="zh-TW" sz="24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商品</a:t>
                      </a:r>
                      <a:r>
                        <a:rPr lang="zh-TW" sz="24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品質數量及</a:t>
                      </a:r>
                      <a:r>
                        <a:rPr lang="zh-TW" altLang="en-US" sz="24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對應顧客</a:t>
                      </a:r>
                      <a:endParaRPr lang="zh-TW" sz="14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1849" marR="51849" marT="0" marB="0" anchor="ctr"/>
                </a:tc>
              </a:tr>
              <a:tr h="585065">
                <a:tc rowSpan="2"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主動照顧</a:t>
                      </a:r>
                      <a:endParaRPr lang="zh-TW" sz="14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1849" marR="5184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發掘問題而行動</a:t>
                      </a:r>
                      <a:endParaRPr lang="zh-TW" sz="14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1849" marR="51849" marT="0" marB="0" anchor="ctr"/>
                </a:tc>
              </a:tr>
              <a:tr h="58506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提供協助  超越需求</a:t>
                      </a:r>
                      <a:endParaRPr lang="zh-TW" sz="14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1849" marR="51849" marT="0" marB="0" anchor="ctr"/>
                </a:tc>
              </a:tr>
              <a:tr h="585065">
                <a:tc rowSpan="2"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引導顧客</a:t>
                      </a:r>
                      <a:endParaRPr lang="zh-TW" sz="14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1849" marR="5184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引導</a:t>
                      </a:r>
                      <a:r>
                        <a:rPr lang="zh-TW" sz="24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顧客點餐</a:t>
                      </a:r>
                      <a:r>
                        <a:rPr lang="zh-TW" altLang="en-US" sz="24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及</a:t>
                      </a:r>
                      <a:r>
                        <a:rPr lang="zh-TW" sz="24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用餐</a:t>
                      </a:r>
                      <a:endParaRPr lang="zh-TW" sz="14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1849" marR="51849" marT="0" marB="0" anchor="ctr"/>
                </a:tc>
              </a:tr>
              <a:tr h="58506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主動協助</a:t>
                      </a:r>
                      <a:r>
                        <a:rPr lang="zh-TW" altLang="en-US" sz="24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下一步的服務</a:t>
                      </a:r>
                      <a:endParaRPr lang="zh-TW" sz="14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1849" marR="51849" marT="0" marB="0" anchor="ctr"/>
                </a:tc>
              </a:tr>
              <a:tr h="585065">
                <a:tc rowSpan="2"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環境</a:t>
                      </a:r>
                      <a:r>
                        <a:rPr lang="zh-TW" sz="24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維護</a:t>
                      </a:r>
                      <a:endParaRPr lang="zh-TW" sz="14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1849" marR="5184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清潔維護</a:t>
                      </a:r>
                      <a:r>
                        <a:rPr lang="zh-TW" altLang="zh-TW" sz="24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最佳狀態</a:t>
                      </a:r>
                      <a:r>
                        <a:rPr lang="zh-TW" altLang="en-US" sz="24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使</a:t>
                      </a:r>
                      <a:r>
                        <a:rPr lang="zh-TW" altLang="zh-TW" sz="24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顧客安心</a:t>
                      </a:r>
                      <a:endParaRPr lang="zh-TW" sz="24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1849" marR="51849" marT="0" marB="0" anchor="ctr"/>
                </a:tc>
              </a:tr>
              <a:tr h="58506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注意</a:t>
                      </a:r>
                      <a:r>
                        <a:rPr lang="zh-TW" sz="24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店鋪</a:t>
                      </a:r>
                      <a:r>
                        <a:rPr lang="zh-TW" altLang="en-US" sz="24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內音量</a:t>
                      </a:r>
                      <a:r>
                        <a:rPr lang="zh-TW" sz="24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，提供舒適</a:t>
                      </a:r>
                      <a:r>
                        <a:rPr lang="zh-TW" sz="24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的用餐環境</a:t>
                      </a:r>
                      <a:endParaRPr lang="zh-TW" sz="14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1849" marR="51849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29416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00800" algn="l"/>
              </a:tabLst>
            </a:pPr>
            <a:r>
              <a:rPr kumimoji="1" lang="en-US" altLang="zh-TW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	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2575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0749033"/>
              </p:ext>
            </p:extLst>
          </p:nvPr>
        </p:nvGraphicFramePr>
        <p:xfrm>
          <a:off x="467544" y="166347"/>
          <a:ext cx="8280921" cy="64149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5904"/>
                <a:gridCol w="5635017"/>
              </a:tblGrid>
              <a:tr h="39102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接待</a:t>
                      </a:r>
                      <a:r>
                        <a:rPr lang="zh-TW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用語</a:t>
                      </a:r>
                      <a:endParaRPr lang="zh-TW" sz="12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對應</a:t>
                      </a:r>
                      <a:r>
                        <a:rPr lang="zh-TW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動作</a:t>
                      </a:r>
                      <a:endParaRPr lang="zh-TW" sz="12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47145" marR="47145" marT="0" marB="0"/>
                </a:tc>
              </a:tr>
              <a:tr h="7820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早安</a:t>
                      </a:r>
                      <a:r>
                        <a:rPr lang="en-US" altLang="zh-TW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!</a:t>
                      </a:r>
                      <a:r>
                        <a:rPr lang="zh-TW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歡迎光臨</a:t>
                      </a:r>
                      <a:r>
                        <a:rPr lang="en-US" sz="20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!</a:t>
                      </a:r>
                      <a:endParaRPr lang="zh-TW" sz="12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47145" marR="4714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兩手併攏於前，注視顧客，點頭打招呼。（以和藹的笑容，有朝氣地打招呼）</a:t>
                      </a:r>
                      <a:endParaRPr lang="zh-TW" sz="12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47145" marR="47145" marT="0" marB="0"/>
                </a:tc>
              </a:tr>
              <a:tr h="63106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您好</a:t>
                      </a:r>
                      <a:r>
                        <a:rPr lang="en-US" sz="20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!</a:t>
                      </a:r>
                      <a:r>
                        <a:rPr lang="zh-TW" sz="20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請問您需要什麼</a:t>
                      </a:r>
                      <a:r>
                        <a:rPr lang="en-US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?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(</a:t>
                      </a:r>
                      <a:r>
                        <a:rPr lang="zh-TW" altLang="en-US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我們的</a:t>
                      </a:r>
                      <a:r>
                        <a:rPr lang="en-US" altLang="zh-TW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XX</a:t>
                      </a:r>
                      <a:r>
                        <a:rPr lang="zh-TW" altLang="en-US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很好吃喔</a:t>
                      </a:r>
                      <a:r>
                        <a:rPr lang="en-US" altLang="zh-TW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)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目視顧客，保持微笑</a:t>
                      </a:r>
                      <a:r>
                        <a:rPr lang="zh-TW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，</a:t>
                      </a:r>
                      <a:r>
                        <a:rPr lang="zh-TW" altLang="en-US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推薦商品並</a:t>
                      </a:r>
                      <a:r>
                        <a:rPr lang="zh-TW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接受</a:t>
                      </a:r>
                      <a:r>
                        <a:rPr lang="zh-TW" sz="20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顧客點餐。</a:t>
                      </a:r>
                      <a:endParaRPr lang="zh-TW" sz="12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47145" marR="47145" marT="0" marB="0"/>
                </a:tc>
              </a:tr>
              <a:tr h="15776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請問</a:t>
                      </a:r>
                      <a:r>
                        <a:rPr lang="zh-TW" altLang="en-US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是</a:t>
                      </a:r>
                      <a:r>
                        <a:rPr lang="zh-TW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這邊用</a:t>
                      </a:r>
                      <a:r>
                        <a:rPr lang="zh-TW" altLang="en-US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還是</a:t>
                      </a:r>
                      <a:r>
                        <a:rPr lang="zh-TW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外帶</a:t>
                      </a:r>
                      <a:r>
                        <a:rPr lang="zh-TW" altLang="en-US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呢</a:t>
                      </a:r>
                      <a:r>
                        <a:rPr lang="en-US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?</a:t>
                      </a:r>
                      <a:endParaRPr lang="zh-TW" sz="12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zh-TW" sz="20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始終保持微笑，目視顧客。（應實際視顧客訂購的數量判定調整問話應對</a:t>
                      </a:r>
                      <a:r>
                        <a:rPr lang="zh-TW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，</a:t>
                      </a:r>
                      <a:r>
                        <a:rPr lang="zh-TW" altLang="en-US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並想到下一步服務</a:t>
                      </a:r>
                      <a:r>
                        <a:rPr lang="zh-TW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）</a:t>
                      </a:r>
                      <a:r>
                        <a:rPr lang="en-US" sz="20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sz="20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</a:br>
                      <a:endParaRPr lang="zh-TW" sz="12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47145" marR="47145" marT="0" marB="0"/>
                </a:tc>
              </a:tr>
              <a:tr h="7820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請問還需要別的嗎</a:t>
                      </a:r>
                      <a:r>
                        <a:rPr lang="en-US" altLang="zh-TW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?</a:t>
                      </a:r>
                      <a:endParaRPr lang="zh-TW" altLang="zh-TW" sz="1200" kern="100" dirty="0" smtClean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我</a:t>
                      </a:r>
                      <a:r>
                        <a:rPr lang="zh-TW" sz="20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幫您確認一下，您點的是</a:t>
                      </a:r>
                      <a:r>
                        <a:rPr lang="en-US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xx</a:t>
                      </a:r>
                      <a:r>
                        <a:rPr lang="zh-TW" altLang="zh-TW" sz="12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「總共是□□元」</a:t>
                      </a:r>
                      <a:endParaRPr lang="zh-TW" altLang="zh-TW" sz="900" kern="100" dirty="0" smtClean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一樣一樣確認顧客所點的餐點無誤，看著顧客，確認顧客的回答</a:t>
                      </a:r>
                      <a:r>
                        <a:rPr lang="zh-TW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。</a:t>
                      </a:r>
                      <a:r>
                        <a:rPr lang="zh-TW" altLang="en-US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並想到下一步服務以及進行補充說明</a:t>
                      </a:r>
                      <a:endParaRPr lang="zh-TW" sz="20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47145" marR="47145" marT="0" marB="0"/>
                </a:tc>
              </a:tr>
              <a:tr h="63106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「找您＊＊元」</a:t>
                      </a:r>
                      <a:endParaRPr lang="zh-TW" sz="12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47145" marR="47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雙手接過顧客金錢，若是</a:t>
                      </a:r>
                      <a:r>
                        <a:rPr lang="en-US" sz="20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1000</a:t>
                      </a:r>
                      <a:r>
                        <a:rPr lang="zh-TW" sz="20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元可稍微提高音量。</a:t>
                      </a:r>
                      <a:endParaRPr lang="zh-TW" sz="12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47145" marR="4714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62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539552" y="2492896"/>
            <a:ext cx="8280920" cy="2520280"/>
          </a:xfrm>
        </p:spPr>
        <p:txBody>
          <a:bodyPr>
            <a:noAutofit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餐飲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服務是融合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洞察力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、創意、經驗、產品知識和心理學的活動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是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與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顧客建立密切關係的重要鑰匙。</a:t>
            </a:r>
            <a:br>
              <a:rPr lang="zh-TW" altLang="zh-TW" dirty="0"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1580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發現流程問題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顧客接受到的服務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水準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笑容是否自然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顧客獲得飲料或其他產品所需的時間。從這些顧客開始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與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接待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夥伴對話開始計時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顧客知道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要站在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哪裡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等候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嗎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？</a:t>
            </a: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顧客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對服務水準作出如何反應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？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表情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顧客對等待作出何種反應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？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行為模式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pPr lvl="0"/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0250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檢查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冰塊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是否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充分攪拌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飲料和黏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稠度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配方和製作流程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正確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飲料的外觀呈現符合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標準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口感和風味正確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客人完成結帳動作前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，不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需加熱的糕點即送到客人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面前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1733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34082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預備思考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184576"/>
          </a:xfrm>
        </p:spPr>
        <p:txBody>
          <a:bodyPr>
            <a:normAutofit/>
          </a:bodyPr>
          <a:lstStyle/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你的門市是否存在空間問題？比如或許你的門市狹窄到幾乎沒有地方讓顧客排隊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什麼時間會在哪些區域出現顧客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擁擠情況？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是否所有產品都可供應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同仁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是否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了解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他們工作內容的優先次序以及工作站主要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任務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同仁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們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是否按標準遵循工作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績效和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工作站安排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分配工作站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張貼工作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分配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圖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5012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記錄下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顧客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消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費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的時間</a:t>
            </a:r>
            <a:r>
              <a:rPr lang="zh-TW" altLang="zh-TW" dirty="0"/>
              <a:t/>
            </a:r>
            <a:br>
              <a:rPr lang="zh-TW" altLang="zh-TW" dirty="0"/>
            </a:b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8316691"/>
              </p:ext>
            </p:extLst>
          </p:nvPr>
        </p:nvGraphicFramePr>
        <p:xfrm>
          <a:off x="539555" y="1196752"/>
          <a:ext cx="8280916" cy="51845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2988"/>
                <a:gridCol w="1182988"/>
                <a:gridCol w="1182988"/>
                <a:gridCol w="1182988"/>
                <a:gridCol w="1182988"/>
                <a:gridCol w="1182988"/>
                <a:gridCol w="1182988"/>
              </a:tblGrid>
              <a:tr h="8541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顧客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例如：</a:t>
                      </a:r>
                      <a:endParaRPr lang="zh-TW" sz="20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顧客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#1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顧客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#2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顧客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#3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顧客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#4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顧客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#5</a:t>
                      </a:r>
                      <a:endParaRPr lang="zh-TW" sz="20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9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進店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r>
                        <a:rPr lang="en-US" altLang="zh-TW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0</a:t>
                      </a:r>
                      <a:r>
                        <a:rPr lang="en-US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:00</a:t>
                      </a:r>
                      <a:endParaRPr lang="zh-TW" sz="20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70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點單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r>
                        <a:rPr lang="en-US" altLang="zh-TW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0</a:t>
                      </a:r>
                      <a:r>
                        <a:rPr lang="en-US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:</a:t>
                      </a:r>
                      <a:r>
                        <a:rPr lang="en-US" altLang="zh-TW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05</a:t>
                      </a:r>
                      <a:endParaRPr lang="zh-TW" sz="20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70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等候時間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5</a:t>
                      </a:r>
                      <a:r>
                        <a:rPr lang="en-US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min</a:t>
                      </a:r>
                      <a:endParaRPr lang="zh-TW" sz="20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70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拿取飲料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5</a:t>
                      </a:r>
                      <a:r>
                        <a:rPr lang="en-US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min</a:t>
                      </a:r>
                      <a:endParaRPr lang="zh-TW" sz="20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4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累計等候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時間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</a:t>
                      </a:r>
                      <a:r>
                        <a:rPr lang="en-US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min</a:t>
                      </a:r>
                      <a:endParaRPr lang="zh-TW" sz="20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74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點購的產品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70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離店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r>
                        <a:rPr lang="en-US" altLang="zh-TW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0</a:t>
                      </a:r>
                      <a:r>
                        <a:rPr lang="en-US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:40</a:t>
                      </a:r>
                      <a:endParaRPr lang="zh-TW" sz="20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9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合計花費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40</a:t>
                      </a:r>
                      <a:r>
                        <a:rPr lang="en-US" sz="20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min</a:t>
                      </a:r>
                      <a:endParaRPr lang="zh-TW" sz="20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5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檢查員工服務心態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非順從式服務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順從式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被動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服務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直覺經驗式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服務</a:t>
            </a:r>
            <a:endParaRPr lang="en-US" altLang="zh-TW" sz="36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前瞻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式服務</a:t>
            </a:r>
            <a:endParaRPr lang="en-US" altLang="zh-TW" sz="3600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1011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上線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任務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分配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84784"/>
            <a:ext cx="8291264" cy="4824536"/>
          </a:xfrm>
        </p:spPr>
        <p:txBody>
          <a:bodyPr>
            <a:normAutofit lnSpcReduction="10000"/>
          </a:bodyPr>
          <a:lstStyle/>
          <a:p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收銀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同仁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向客人打招呼、回答問題、接受點單並輸入點單、結算。</a:t>
            </a:r>
          </a:p>
          <a:p>
            <a:pPr lvl="0"/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吧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檯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同仁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調製符合標準的飲料，把飲料交給客人，同時向他們道謝，並進行眼神交流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，。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指揮支援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招呼排隊的客人、標示杯子。支持收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銀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同仁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和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吧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檯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同仁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讓他們能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固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在他們的位置上。利用加速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處理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烘焙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點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單來支援收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銀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同仁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在需要的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時候幫忙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調製飲料來支援吧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檯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同仁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364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工作安排及服務確保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lvl="0"/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將排隊顧客的飲料訂單傳呼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給咖啡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吧台可以提供更好的顧客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服務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；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此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將可以實現兩個目標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讓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顧客了解到你尊重他們，並在他們排隊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時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確實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為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他們服務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其次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，吧台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夥伴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將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會有機會在顧客點購結帳前完成飲料。這將縮短顧客點購結帳和顧客拿到飲料之間的時間，可以提供更好的顧客服務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0488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476672"/>
            <a:ext cx="8496944" cy="6264696"/>
          </a:xfrm>
        </p:spPr>
        <p:txBody>
          <a:bodyPr>
            <a:normAutofit/>
          </a:bodyPr>
          <a:lstStyle/>
          <a:p>
            <a:pPr lvl="0"/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將顧客姓氏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使用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標示杯子的方式可以提高飲料製作的精確度。在將排隊顧客的飲料訂單傳呼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給咖啡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吧台的過程中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夥伴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應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使用此方法與其他夥伴溝通特別的飲料組合。標杯可以記錄下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為顧客提供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客製化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飲料。</a:t>
            </a:r>
          </a:p>
          <a:p>
            <a:pPr lvl="0"/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強烈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建議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夥伴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在每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90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或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120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分鐘輪換依次工作站，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並換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到其他工作站執行不同的工作。這種方式可以幫助夥伴在上班期間不容易疲乏。每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90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分鐘輪換一次還可以幫助避免重複度動作所造成的傷害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2618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四、餐飲品牌的服務屬性營造</a:t>
            </a: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05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3568" y="1412776"/>
            <a:ext cx="7772400" cy="1470025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餐飲通路品牌的操作是要改變消費者對既有業態的看法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71600" y="3284984"/>
            <a:ext cx="7272808" cy="2736304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以差異化的服務讓對手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害怕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而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服務業經營的最大難度是要有效率又要讓消費者深度體驗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0468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餐飲服務行銷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研討</a:t>
            </a: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741987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為什麼消費者深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層思維常隱而不現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？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因為無法激發共鳴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深入人心的餐飲行銷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為什麼成功率高？</a:t>
            </a: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人性服務訴求如何比銷售功能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訴求有效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？</a:t>
            </a:r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4210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餐飲集團所建立的經營哲學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556792"/>
            <a:ext cx="8496944" cy="47525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瓦城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FEST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，即是食物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(Food)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、環境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(Environment)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、服務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(Service)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，以及信賴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(Trust)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鼎王成立了「稻穗管理學院」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稻穗式管理 以客為尊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案例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客人餐後剛拿出藥包準備吃藥，服務生都注意到並立刻換上一杯溫開水，展現最體貼的服務。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8681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貳樓餐廳：創業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次，端出億萬傳奇</a:t>
            </a:r>
            <a:br>
              <a:rPr lang="zh-TW" altLang="en-US" b="1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3100" dirty="0">
                <a:latin typeface="標楷體" pitchFamily="65" charset="-120"/>
                <a:ea typeface="標楷體" pitchFamily="65" charset="-120"/>
              </a:rPr>
              <a:t>2012-02</a:t>
            </a:r>
            <a:r>
              <a:rPr lang="en-US" altLang="zh-TW" sz="3100" dirty="0">
                <a:latin typeface="標楷體" pitchFamily="65" charset="-120"/>
                <a:ea typeface="標楷體" pitchFamily="65" charset="-120"/>
                <a:hlinkClick r:id="rId2" action="ppaction://hlinkfile"/>
              </a:rPr>
              <a:t>Cheers</a:t>
            </a:r>
            <a:r>
              <a:rPr lang="zh-TW" altLang="en-US" sz="3100" dirty="0">
                <a:latin typeface="標楷體" pitchFamily="65" charset="-120"/>
                <a:ea typeface="標楷體" pitchFamily="65" charset="-120"/>
                <a:hlinkClick r:id="rId2" action="ppaction://hlinkfile"/>
              </a:rPr>
              <a:t>雜誌</a:t>
            </a:r>
            <a:r>
              <a:rPr lang="en-US" altLang="zh-TW" sz="3100" dirty="0">
                <a:latin typeface="標楷體" pitchFamily="65" charset="-120"/>
                <a:ea typeface="標楷體" pitchFamily="65" charset="-120"/>
                <a:hlinkClick r:id="rId2" action="ppaction://hlinkfile"/>
              </a:rPr>
              <a:t>137</a:t>
            </a:r>
            <a:r>
              <a:rPr lang="zh-TW" altLang="en-US" sz="3100" dirty="0">
                <a:latin typeface="標楷體" pitchFamily="65" charset="-120"/>
                <a:ea typeface="標楷體" pitchFamily="65" charset="-120"/>
                <a:hlinkClick r:id="rId2" action="ppaction://hlinkfile"/>
              </a:rPr>
              <a:t>期</a:t>
            </a:r>
            <a:r>
              <a:rPr lang="zh-TW" altLang="en-US" sz="3100" dirty="0">
                <a:latin typeface="標楷體" pitchFamily="65" charset="-120"/>
                <a:ea typeface="標楷體" pitchFamily="65" charset="-120"/>
              </a:rPr>
              <a:t>作者：王曉晴</a:t>
            </a:r>
            <a:endParaRPr lang="zh-TW" altLang="en-US" sz="31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服務好，是貳樓的第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個競爭門檻。黃寶世直言：「我很在乎我的員工能否做到超過客人的預期。」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過去在連鎖餐廳打工的經驗，讓黃寶世學到服務流程需要規畫，他從中擷取經驗，並融合自己想法，延伸出屬於貳樓獨特的服務法則。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在貳樓裡，外場工作人員包括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busser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runner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waiter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與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waitress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等等。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busser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是服務生助理，負責收拾碗盤、清潔與送水等基本服務；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waiter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與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waitress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是服務生，負責點菜、解決客人的問題、結帳、送客人離開；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runner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則要送菜。貳樓的內部結構多為兩層樓，設置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runner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才能確保上菜的最佳效率。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4687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76250"/>
            <a:ext cx="8362950" cy="564991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這些人員雖然是常見編制，但黃寶世加入自己的詮釋，從一開店，就制定每份工作的執行準則，而且共同的指標都是「同理心」，要求每個人都要站在客人角度思考問題。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譬如，當客人想要續附餐飲料時，服務生要自動聯想到客人的用餐情形，是不是需要改成外帶形式？多一分用心，進一步詢問，可帶給客人更好的感受。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他笑說，連洗碗工都不例外。像酥皮濃湯碗最容易藏汙的地方，是兩邊提把內側，很多餐廳用洗碗機根本洗不到。他會要求洗碗工再用手洗一遍，否則就自己用那樣的碗去盛一碗湯喝：「如果你不想喝，那表示客人同樣也不想喝。</a:t>
            </a:r>
            <a:r>
              <a:rPr lang="zh-TW" altLang="en-US" dirty="0" smtClean="0"/>
              <a:t>」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4606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5779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Bernd H. Schmitt</a:t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顧客經驗管理架構五個基本步驟：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步驟一：分析顧客經驗 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步驟二：建立經驗平台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步驟三：設計品牌經驗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步驟四：建構顧客介面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步驟五：持續進行創新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17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457201" y="476672"/>
            <a:ext cx="2962671" cy="6120680"/>
          </a:xfrm>
        </p:spPr>
        <p:txBody>
          <a:bodyPr>
            <a:noAutofit/>
          </a:bodyPr>
          <a:lstStyle/>
          <a:p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入會禮、生日禮、消費兩客禮，生日還沒到就送小甜點，臨走主任還道歉加送兩份小禮，餐飲業已經殺到這種程度了嗎。這家店的禮數真是十足，已經超乎到讓自己快像個奧客</a:t>
            </a:r>
          </a:p>
        </p:txBody>
      </p:sp>
      <p:pic>
        <p:nvPicPr>
          <p:cNvPr id="1026" name="Picture 2" descr="C:\Users\LIN-GO2012\Desktop\562228_582169728462496_837610785_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-4019"/>
            <a:ext cx="5184576" cy="6912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66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IN-GO2012\Desktop\538973_582169708462498_1735843724_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1243"/>
            <a:ext cx="5112568" cy="6816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914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772400" cy="1470025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放大來看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餐飲品牌之塑造</a:t>
            </a:r>
            <a:r>
              <a:rPr lang="en-US" altLang="zh-TW" dirty="0" smtClean="0"/>
              <a:t>: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type="subTitle" idx="1"/>
          </p:nvPr>
        </p:nvSpPr>
        <p:spPr>
          <a:xfrm>
            <a:off x="395536" y="3212976"/>
            <a:ext cx="8748464" cy="3096344"/>
          </a:xfrm>
        </p:spPr>
        <p:txBody>
          <a:bodyPr>
            <a:normAutofit/>
          </a:bodyPr>
          <a:lstStyle/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品牌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定位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+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感性行銷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+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屬性行銷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=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品牌績效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b="1" dirty="0">
                <a:latin typeface="標楷體" pitchFamily="65" charset="-120"/>
                <a:ea typeface="標楷體" pitchFamily="65" charset="-120"/>
              </a:rPr>
              <a:t>我不是很確定說餐飲的品牌定位 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會</a:t>
            </a:r>
            <a:r>
              <a:rPr lang="zh-TW" altLang="en-US" sz="4000" b="1" dirty="0">
                <a:latin typeface="標楷體" pitchFamily="65" charset="-120"/>
                <a:ea typeface="標楷體" pitchFamily="65" charset="-120"/>
              </a:rPr>
              <a:t>與感性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行銷有</a:t>
            </a:r>
            <a:r>
              <a:rPr lang="zh-TW" altLang="en-US" sz="4000" b="1" dirty="0">
                <a:latin typeface="標楷體" pitchFamily="65" charset="-120"/>
                <a:ea typeface="標楷體" pitchFamily="65" charset="-120"/>
              </a:rPr>
              <a:t>很大的影響吧</a:t>
            </a:r>
            <a:r>
              <a:rPr lang="en-US" altLang="zh-TW" sz="4000" b="1" dirty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9775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920880" cy="532859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餐飲服務業從硬體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奢華、走向服務奢華，晶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華的目標接下來更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將超越軟硬體，走向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Luxury of Humanity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（人文奢華）。</a:t>
            </a:r>
            <a:br>
              <a:rPr lang="zh-TW" altLang="en-US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2429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鼎泰豐高薪留才 優於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同業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4000" dirty="0">
                <a:latin typeface="標楷體" pitchFamily="65" charset="-120"/>
                <a:ea typeface="標楷體" pitchFamily="65" charset="-120"/>
              </a:rPr>
              <a:t>【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經濟日報╱記者柯玥寧／台北報導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】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鼎泰豐為維護品牌價值，全球各地據點給薪普遍優於同業，根據統計，鼎泰豐的薪資成本占成本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48%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，是最大的支出項目。鼎泰豐董事長楊紀華表示，高薪才容易留住員工，人員流動率低，才容易維護品牌價值，犧牲一點毛利沒關係。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鼎泰豐提出的薪資水準，在國內餐飲業界算是高薪資，以國內各店薪資為例，外場服務人員月薪約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3.8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萬元起跳，有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年資歷以上的店長，年薪達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200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萬元，優於同業。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楊紀華強調，人才是企業最重要的資產，留得住人，企業才能永續經營，因此給薪不手軟，但也造成海內外各據點的毛利率都不會超過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20%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6286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76672"/>
            <a:ext cx="8435280" cy="5649491"/>
          </a:xfrm>
        </p:spPr>
        <p:txBody>
          <a:bodyPr>
            <a:normAutofit lnSpcReduction="10000"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鼎泰豐為堅守品牌價值，儘管名氣響亮，目前也沒有掛牌上市的計畫。他說，若掛牌上市，恐怕會犧牲員工的薪資水準，連帶影響鼎泰豐的品質及招牌，為避免出現員工福利、股東福利難兩全，現在還不打算掛牌。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安利大陸首波旅遊團今（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）日將來台旅遊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天，計劃在台北市華中橋下舉辦百桌流水席，鼎泰豐被安利團選定為來台必吃的台灣美食，屆時鼎泰豐的師傅將在現場現做小籠包供上千名旅客享用，挑戰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分鐘包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98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顆小籠包的紀錄。 </a:t>
            </a: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【2013/03/12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經濟日報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】</a:t>
            </a:r>
            <a:r>
              <a:rPr lang="en-US" altLang="zh-TW" dirty="0">
                <a:latin typeface="標楷體" pitchFamily="65" charset="-120"/>
                <a:ea typeface="標楷體" pitchFamily="65" charset="-120"/>
                <a:hlinkClick r:id="rId2"/>
              </a:rPr>
              <a:t>@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3295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4465</Words>
  <Application>Microsoft Office PowerPoint</Application>
  <PresentationFormat>如螢幕大小 (4:3)</PresentationFormat>
  <Paragraphs>703</Paragraphs>
  <Slides>102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102</vt:i4>
      </vt:variant>
    </vt:vector>
  </HeadingPairs>
  <TitlesOfParts>
    <vt:vector size="104" baseType="lpstr">
      <vt:lpstr>1_Office 佈景主題</vt:lpstr>
      <vt:lpstr>Office 佈景主題</vt:lpstr>
      <vt:lpstr>餐飲服務流程企劃師</vt:lpstr>
      <vt:lpstr>證照核發標準</vt:lpstr>
      <vt:lpstr>術科報告注意事項</vt:lpstr>
      <vt:lpstr>學習目標</vt:lpstr>
      <vt:lpstr>學習成效</vt:lpstr>
      <vt:lpstr>考試內容</vt:lpstr>
      <vt:lpstr>一、何謂餐飲的關鍵服務</vt:lpstr>
      <vt:lpstr>餐飲服務是融合洞察力、創意、經驗、產品知識和心理學的活動。 是與顧客建立密切關係的重要鑰匙。 </vt:lpstr>
      <vt:lpstr>餐飲服務行銷研討：</vt:lpstr>
      <vt:lpstr>為什麼要強化服務價值 普遍存在的平凡</vt:lpstr>
      <vt:lpstr>四大操作餐飲關鍵服務的思維構面</vt:lpstr>
      <vt:lpstr>經營「服務」失敗的原因</vt:lpstr>
      <vt:lpstr>顧客入門  如何啟動對話?? 只有歡迎光臨   是無法足夠啟動對話的!!</vt:lpstr>
      <vt:lpstr>如何強化消費者對體感與時感之認知</vt:lpstr>
      <vt:lpstr>自我檢視:</vt:lpstr>
      <vt:lpstr>服務差異化</vt:lpstr>
      <vt:lpstr>劃分服務的層次</vt:lpstr>
      <vt:lpstr>服務為何不盡心??</vt:lpstr>
      <vt:lpstr>MOT關鍵服務 Moment  of  Truth</vt:lpstr>
      <vt:lpstr>MOT關鍵服務要旨 關注員工與顧客接觸點 (增進體驗) 掌握員工與顧客接觸的機會 (強化銷售動能)</vt:lpstr>
      <vt:lpstr>步驟</vt:lpstr>
      <vt:lpstr>探索</vt:lpstr>
      <vt:lpstr>老闆及主管責任</vt:lpstr>
      <vt:lpstr>內部關鍵時刻塑造</vt:lpstr>
      <vt:lpstr>內部關鍵時刻塑造-組織文化 </vt:lpstr>
      <vt:lpstr>內部關鍵時刻塑造-溝通模式</vt:lpstr>
      <vt:lpstr>餐飲業是人性產業 要建立在關注人 COP(care of  person)</vt:lpstr>
      <vt:lpstr>了解顧客需求之前 需進行行為模式研究 </vt:lpstr>
      <vt:lpstr>建立服務信念並確立提醒機制</vt:lpstr>
      <vt:lpstr>從Know How到Know Why??</vt:lpstr>
      <vt:lpstr>檢查舉例:</vt:lpstr>
      <vt:lpstr>PowerPoint 簡報</vt:lpstr>
      <vt:lpstr>分區檢查 責任制分配</vt:lpstr>
      <vt:lpstr>強化支撐點:個人化程度服務構面</vt:lpstr>
      <vt:lpstr>顧客接觸關鍵時刻時間點的比重 影響顧客忠誠度及滿意度的重要因素</vt:lpstr>
      <vt:lpstr>展開</vt:lpstr>
      <vt:lpstr>外表服裝儀容檢查</vt:lpstr>
      <vt:lpstr>訓練重點</vt:lpstr>
      <vt:lpstr>訓練架構</vt:lpstr>
      <vt:lpstr>學習過程 </vt:lpstr>
      <vt:lpstr>PowerPoint 簡報</vt:lpstr>
      <vt:lpstr>PowerPoint 簡報</vt:lpstr>
      <vt:lpstr>話術分類</vt:lpstr>
      <vt:lpstr>二、高品質的餐飲服務要點</vt:lpstr>
      <vt:lpstr>顧客內心的關注</vt:lpstr>
      <vt:lpstr>顧客需求</vt:lpstr>
      <vt:lpstr>如何了解需求??</vt:lpstr>
      <vt:lpstr>通常多數顧客不知道它們要甚麼 這就是強化服務附加價值 及專業之機會</vt:lpstr>
      <vt:lpstr>討論: 不同目的用餐客人的座位安排 第一口口感 隨時抓住客人需求</vt:lpstr>
      <vt:lpstr>放掉年資是成就大業的唯一思考 高品質服務才是吸引顧客關鍵</vt:lpstr>
      <vt:lpstr>餐飲業努力的目標是甚麼?</vt:lpstr>
      <vt:lpstr>  服務強項是 </vt:lpstr>
      <vt:lpstr>建立服務品質的五面向</vt:lpstr>
      <vt:lpstr>消費者用餐檢測的五個價值 前兩者為顯性   後三者為隱性 </vt:lpstr>
      <vt:lpstr>建立高檔次的服務原則</vt:lpstr>
      <vt:lpstr>預防管理思考 </vt:lpstr>
      <vt:lpstr>快速解決服務傷害</vt:lpstr>
      <vt:lpstr>超越需求三定義</vt:lpstr>
      <vt:lpstr>有效的表達</vt:lpstr>
      <vt:lpstr>傳達體驗服務概念 例如:清新</vt:lpstr>
      <vt:lpstr>落實五感行銷矩陣圖 須設定不同對象及明確發出訊息和 優先實行順序  進行資源配置</vt:lpstr>
      <vt:lpstr>差異性分析</vt:lpstr>
      <vt:lpstr>體驗模組</vt:lpstr>
      <vt:lpstr>三、如何進行服務流程設計 </vt:lpstr>
      <vt:lpstr>如何發揮服務差異化的優越性及 進行焦點深耕</vt:lpstr>
      <vt:lpstr>建立屬於自己的標準步驟</vt:lpstr>
      <vt:lpstr>顧客經歷管理</vt:lpstr>
      <vt:lpstr>編訂服務流程表</vt:lpstr>
      <vt:lpstr>取自  張正彬  用服務打開顧客錢包的秘密</vt:lpstr>
      <vt:lpstr>創造心感力的演變步驟</vt:lpstr>
      <vt:lpstr>流程改善趨勢:以鐵板燒為例:</vt:lpstr>
      <vt:lpstr>創造與客人互動步驟</vt:lpstr>
      <vt:lpstr>步驟經營注意事項</vt:lpstr>
      <vt:lpstr>MOT關鍵服務展開</vt:lpstr>
      <vt:lpstr>常忽略的問題</vt:lpstr>
      <vt:lpstr>理念灌輸</vt:lpstr>
      <vt:lpstr>評估配置</vt:lpstr>
      <vt:lpstr>內用區服務分類要項</vt:lpstr>
      <vt:lpstr>PowerPoint 簡報</vt:lpstr>
      <vt:lpstr>發現流程問題</vt:lpstr>
      <vt:lpstr>檢查</vt:lpstr>
      <vt:lpstr>預備思考</vt:lpstr>
      <vt:lpstr>記錄下顧客消費的時間 </vt:lpstr>
      <vt:lpstr>檢查員工服務心態</vt:lpstr>
      <vt:lpstr>上線任務分配</vt:lpstr>
      <vt:lpstr>工作安排及服務確保</vt:lpstr>
      <vt:lpstr>PowerPoint 簡報</vt:lpstr>
      <vt:lpstr>四、餐飲品牌的服務屬性營造</vt:lpstr>
      <vt:lpstr>餐飲通路品牌的操作是要改變消費者對既有業態的看法</vt:lpstr>
      <vt:lpstr>餐飲集團所建立的經營哲學</vt:lpstr>
      <vt:lpstr>貳樓餐廳：創業3次，端出億萬傳奇 2012-02Cheers雜誌137期作者：王曉晴</vt:lpstr>
      <vt:lpstr>PowerPoint 簡報</vt:lpstr>
      <vt:lpstr>Bernd H. Schmitt 顧客經驗管理架構五個基本步驟： </vt:lpstr>
      <vt:lpstr>PowerPoint 簡報</vt:lpstr>
      <vt:lpstr>PowerPoint 簡報</vt:lpstr>
      <vt:lpstr>放大來看:餐飲品牌之塑造:</vt:lpstr>
      <vt:lpstr>餐飲服務業從硬體奢華、走向服務奢華，晶華的目標接下來更將超越軟硬體，走向Luxury of Humanity（人文奢華）。  </vt:lpstr>
      <vt:lpstr>鼎泰豐高薪留才 優於同業 【經濟日報╱記者柯玥寧／台北報導】 </vt:lpstr>
      <vt:lpstr>PowerPoint 簡報</vt:lpstr>
      <vt:lpstr>工作人員心意的養成 (制度上要做創造共識的工作 並做好內部溝通) 有步驟地引導員工及提供完備的訓練，透過實質獎勵及報酬，並連結績效考核與升遷，肯定並激勵他們持續創造顧客美好體驗的努力。  </vt:lpstr>
      <vt:lpstr>性別就是一種屬性 針對女性特別服務的強化</vt:lpstr>
      <vt:lpstr>湯頭也是一種屬性 人數越多時湯頭種類就得越多  歡樂也是一種屬性 塑造共感力的氣氛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餐飲服務流程企畫師</dc:title>
  <dc:creator>LIN-GO2012</dc:creator>
  <cp:lastModifiedBy>NEFUser</cp:lastModifiedBy>
  <cp:revision>41</cp:revision>
  <dcterms:created xsi:type="dcterms:W3CDTF">2013-07-22T06:36:06Z</dcterms:created>
  <dcterms:modified xsi:type="dcterms:W3CDTF">2014-02-26T07:54:28Z</dcterms:modified>
</cp:coreProperties>
</file>