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56" r:id="rId2"/>
    <p:sldId id="265" r:id="rId3"/>
    <p:sldId id="257" r:id="rId4"/>
    <p:sldId id="263" r:id="rId5"/>
    <p:sldId id="290" r:id="rId6"/>
    <p:sldId id="289" r:id="rId7"/>
    <p:sldId id="299" r:id="rId8"/>
    <p:sldId id="300" r:id="rId9"/>
    <p:sldId id="301" r:id="rId10"/>
    <p:sldId id="303" r:id="rId11"/>
    <p:sldId id="262" r:id="rId12"/>
    <p:sldId id="304" r:id="rId13"/>
    <p:sldId id="305" r:id="rId14"/>
    <p:sldId id="307" r:id="rId15"/>
    <p:sldId id="312" r:id="rId16"/>
    <p:sldId id="313" r:id="rId17"/>
    <p:sldId id="337" r:id="rId18"/>
    <p:sldId id="270" r:id="rId19"/>
    <p:sldId id="291" r:id="rId20"/>
    <p:sldId id="293" r:id="rId21"/>
    <p:sldId id="294" r:id="rId22"/>
    <p:sldId id="296" r:id="rId23"/>
    <p:sldId id="316" r:id="rId24"/>
    <p:sldId id="298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11" r:id="rId33"/>
    <p:sldId id="297" r:id="rId34"/>
    <p:sldId id="308" r:id="rId35"/>
    <p:sldId id="338" r:id="rId36"/>
    <p:sldId id="339" r:id="rId37"/>
    <p:sldId id="340" r:id="rId38"/>
    <p:sldId id="302" r:id="rId39"/>
    <p:sldId id="269" r:id="rId40"/>
    <p:sldId id="343" r:id="rId41"/>
    <p:sldId id="271" r:id="rId42"/>
    <p:sldId id="279" r:id="rId43"/>
    <p:sldId id="285" r:id="rId44"/>
    <p:sldId id="272" r:id="rId45"/>
    <p:sldId id="273" r:id="rId46"/>
    <p:sldId id="286" r:id="rId47"/>
    <p:sldId id="275" r:id="rId48"/>
    <p:sldId id="295" r:id="rId49"/>
    <p:sldId id="292" r:id="rId50"/>
    <p:sldId id="326" r:id="rId51"/>
    <p:sldId id="336" r:id="rId52"/>
    <p:sldId id="341" r:id="rId53"/>
    <p:sldId id="333" r:id="rId54"/>
    <p:sldId id="334" r:id="rId55"/>
    <p:sldId id="335" r:id="rId56"/>
    <p:sldId id="327" r:id="rId57"/>
    <p:sldId id="328" r:id="rId58"/>
    <p:sldId id="329" r:id="rId59"/>
    <p:sldId id="274" r:id="rId60"/>
    <p:sldId id="330" r:id="rId61"/>
    <p:sldId id="331" r:id="rId62"/>
    <p:sldId id="332" r:id="rId63"/>
    <p:sldId id="282" r:id="rId64"/>
    <p:sldId id="283" r:id="rId65"/>
    <p:sldId id="284" r:id="rId66"/>
    <p:sldId id="325" r:id="rId67"/>
    <p:sldId id="344" r:id="rId68"/>
    <p:sldId id="261" r:id="rId69"/>
    <p:sldId id="267" r:id="rId70"/>
    <p:sldId id="268" r:id="rId71"/>
    <p:sldId id="266" r:id="rId72"/>
    <p:sldId id="288" r:id="rId73"/>
    <p:sldId id="287" r:id="rId74"/>
    <p:sldId id="342" r:id="rId75"/>
    <p:sldId id="264" r:id="rId76"/>
    <p:sldId id="258" r:id="rId77"/>
    <p:sldId id="259" r:id="rId78"/>
    <p:sldId id="260" r:id="rId79"/>
    <p:sldId id="276" r:id="rId80"/>
    <p:sldId id="310" r:id="rId8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6B072-EB44-48E5-90DD-55D347E44C71}" type="datetimeFigureOut">
              <a:rPr lang="zh-TW" altLang="en-US" smtClean="0"/>
              <a:t>2013/7/25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CD6C-291F-4DD8-AB95-F9AE93A4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35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DF770-A38F-4BEF-AA05-85E3181F4D4C}" type="slidenum">
              <a:rPr lang="zh-TW" altLang="en-US" smtClean="0"/>
              <a:t>67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077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491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6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056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87CA98-1F5B-4131-9ED5-991F5C2EEC83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992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19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5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05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79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534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63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36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33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3207C-241F-4B47-8612-65735EC8FB52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0041E-920C-4699-97B0-E41BD38B5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66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餐飲商品結構企劃師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90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從經營型態來想菜單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主食越單純   小菜要越多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無國界料理也要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把主要風格帶出來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吃到飽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料理也要把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強項凸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顯  甚至用風格貫穿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一定要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帶入少數者的決策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素食、不吃豬肉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9393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素食趨勢的變化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蔬食輕食概念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機能性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歐式文化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單價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時尚元素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流行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泰國酸辣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元素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口味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思考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混搭風來臨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注意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有宗教色彩不是不好  只是客層被侷限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9975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錯誤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的商品規劃觀念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缺乏商品結構的認知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價格帶差異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不大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一套菜單吃三年甚至三十年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因為過去只滿足溫飽  現在是消費者多變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忽略供給面及市場變化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不了解消費趨勢及潮流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變化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對現代化的餐飲營運模式不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清楚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操作系統與實際需求有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落差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八大商品編制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忌諱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自亂陣腳  主軸不明確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突發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奇想   顧客不買單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人云亦云    父子騎驢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簡單就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好   方便出餐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模仿一半  不明究裡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遷就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現況   毫無特色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一成不變    只圖方便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只求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標準   忽略趨勢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285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常犯的規畫錯誤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產品形象複雜。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品群品類分不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清楚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同品群產品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過多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食材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說明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欠缺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內容大同小異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飲料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補助商品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沒有放入。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25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菜單與消費者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職業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經濟狀況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宗教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信仰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民族性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商圈性質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實質支配所得</a:t>
            </a:r>
          </a:p>
        </p:txBody>
      </p:sp>
    </p:spTree>
    <p:extLst>
      <p:ext uri="{BB962C8B-B14F-4D97-AF65-F5344CB8AC3E}">
        <p14:creationId xmlns:p14="http://schemas.microsoft.com/office/powerpoint/2010/main" val="124595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客人希望看到菜單甚麼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價格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特色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食材內容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作法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分眾化的特殊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需求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兒童、老人、宗教、健康因素、素食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時間季節性的差異</a:t>
            </a:r>
          </a:p>
        </p:txBody>
      </p:sp>
    </p:spTree>
    <p:extLst>
      <p:ext uri="{BB962C8B-B14F-4D97-AF65-F5344CB8AC3E}">
        <p14:creationId xmlns:p14="http://schemas.microsoft.com/office/powerpoint/2010/main" val="351983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利用菜單進行不可或缺的品牌溝通元素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信任的建立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細節的告知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銷售時的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尊重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傳達多元的特質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連結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好處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創造關係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的對話機制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344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餐飲商品結構規劃基本要點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539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菜單常見分類結構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醬料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食材分類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製作方式分類</a:t>
            </a:r>
          </a:p>
        </p:txBody>
      </p:sp>
    </p:spTree>
    <p:extLst>
      <p:ext uri="{BB962C8B-B14F-4D97-AF65-F5344CB8AC3E}">
        <p14:creationId xmlns:p14="http://schemas.microsoft.com/office/powerpoint/2010/main" val="23484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學習目標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藉由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商品結構的分析，診斷出餐飲事業的經營問題。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強化菜單規劃的策略發展概念。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可根據不同經營餐飲型態，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規劃出適當的商品結構。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協助餐飲事業經營效率之提升。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2351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好菜單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規劃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的基本思考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設計出感動顧客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有驚呼感先贏一半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設計出會賺錢的菜單 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設計出能與顧客溝通的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對象族群不同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設計降低人事成本與食材成本的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搶救生意很好卻不賺錢的菜單問題 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不因更換新菜單而流失顧客的菜單設計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128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菜單</a:t>
            </a:r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規劃</a:t>
            </a:r>
            <a:r>
              <a:rPr lang="zh-TW" altLang="en-US" dirty="0">
                <a:latin typeface="DFKai-SB" pitchFamily="65" charset="-120"/>
                <a:ea typeface="DFKai-SB" pitchFamily="65" charset="-120"/>
              </a:rPr>
              <a:t>前</a:t>
            </a:r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的基本</a:t>
            </a:r>
            <a:r>
              <a:rPr lang="zh-TW" altLang="en-US" dirty="0">
                <a:latin typeface="DFKai-SB" pitchFamily="65" charset="-120"/>
                <a:ea typeface="DFKai-SB" pitchFamily="65" charset="-120"/>
              </a:rPr>
              <a:t>思考</a:t>
            </a:r>
            <a:endParaRPr lang="zh-TW" altLang="en-US" dirty="0" smtClean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哪種餐飲形態要常規畫並更換菜單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一年要提撥多少預算進行菜單規劃設計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偕同那些專業人員進行規劃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是哪種形式並哪種風格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如何配合行銷和價格策略</a:t>
            </a:r>
          </a:p>
        </p:txBody>
      </p:sp>
    </p:spTree>
    <p:extLst>
      <p:ext uri="{BB962C8B-B14F-4D97-AF65-F5344CB8AC3E}">
        <p14:creationId xmlns:p14="http://schemas.microsoft.com/office/powerpoint/2010/main" val="3028685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規劃的基本面向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套餐菜單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點菜單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混合菜單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循環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季節菜單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早餐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午餐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點心或下午茶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消夜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晚餐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48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設計菜單前要考慮甚麼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食材供應。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市場及品牌定位。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命名。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方式。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需求。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員工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設備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成本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流程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商品結構及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包裝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呈現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顧客心理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協助決策</a:t>
            </a:r>
          </a:p>
        </p:txBody>
      </p:sp>
    </p:spTree>
    <p:extLst>
      <p:ext uri="{BB962C8B-B14F-4D97-AF65-F5344CB8AC3E}">
        <p14:creationId xmlns:p14="http://schemas.microsoft.com/office/powerpoint/2010/main" val="37654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為什麼要規畫四季菜單</a:t>
            </a: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降低食材採購成本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做好商品鮮度需求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滿足顧客口味變化</a:t>
            </a:r>
            <a:endParaRPr lang="en-US" altLang="zh-TW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/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強化行銷基本能力</a:t>
            </a:r>
          </a:p>
        </p:txBody>
      </p:sp>
    </p:spTree>
    <p:extLst>
      <p:ext uri="{BB962C8B-B14F-4D97-AF65-F5344CB8AC3E}">
        <p14:creationId xmlns:p14="http://schemas.microsoft.com/office/powerpoint/2010/main" val="3007097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菜單的注意事項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成本低，運作角色多重。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如可做招待使用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種類多，份量少。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口味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多樣，醬料多樣。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烹調方式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多樣，視為機動商品。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同時讓客人有有趣和熟悉的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感覺。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馬上供應的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61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前菜菜單的注意事項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4641379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裝盤樣式為決勝關鍵。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配色很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重要。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注意新鮮度和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溫度。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如果是沙拉類要注意使用器皿。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上菜速度絕對要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快。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精緻度要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夠，讓人有驚呼的感覺，帶出該餐廳的價值。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命名要動點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腦筋，呈現出價值感。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透過不同主要食材的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運用和調味來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提供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多樣化。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新細明體"/>
              <a:ea typeface="新細明體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4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午餐菜單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是晚餐客層的經營關鍵。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以特簡套餐方式吸引更多客層。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設定在一定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價格線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以下。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七分鐘前完成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上菜。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菜單菜色較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固定。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設定讓顧客有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貪小便宜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機制。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針對女性量身訂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做，注意品質比分量重要，且搭配可愛甜點和飲料，創造持續性的話題。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想辦法與下午茶做出互補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，創造時段性業績。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368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以麵飯類為主餐廳的菜單注意事項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價格勿單一或集中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口味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強淡度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差異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大小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差異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附屬商品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29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飲料菜單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價格帶要大，入門門檻要低。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進行分眾化的市場定位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規劃。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杯子與飲用器具要多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下功夫。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品牌特色與產品特色要能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對應。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關聯輕食餐點要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齊備。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以女性為主要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注意花草茶和現榨果汁。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52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學習成效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強化市場定位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給消費者必須購買及到訪的理由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區隔同質性高的競爭對手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可合理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進行商品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調價</a:t>
            </a:r>
            <a:r>
              <a:rPr lang="zh-TW" altLang="en-US" sz="4000" dirty="0" smtClean="0">
                <a:latin typeface="新細明體"/>
                <a:ea typeface="新細明體"/>
              </a:rPr>
              <a:t>，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降低成本率</a:t>
            </a:r>
            <a:r>
              <a:rPr lang="zh-TW" altLang="en-US" sz="4000" dirty="0" smtClean="0">
                <a:latin typeface="新細明體"/>
                <a:ea typeface="新細明體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促進業者跟消費者雙贏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增加回客率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3008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烘培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掌握流行趨勢。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商品結構細分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化。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甜點勿太甜。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爽口濃郁各有偏好族群。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整體相互配色很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重要，鮮豔的豪華感是主打。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配合季節食物材料進行宣傳及主題行銷。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09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西式菜單做了那些轉型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8" cy="4497363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由獨享、雙享變分享，可嘗到樣式變多。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融入更多文化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創意，樣式變多。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地域風格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性區隔更強。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食材競技。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17952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菜單利潤率設定模式</a:t>
            </a:r>
          </a:p>
        </p:txBody>
      </p:sp>
      <p:graphicFrame>
        <p:nvGraphicFramePr>
          <p:cNvPr id="101415" name="Group 39"/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229600" cy="499110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429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原價率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佔所有菜單的比例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40%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以上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35%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20%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30%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40%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52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25%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20%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20%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以下</a:t>
                      </a:r>
                      <a:endParaRPr kumimoji="1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10%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3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思考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同業定價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景氣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所處商圈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地點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品牌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知名度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食材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種類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行銷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策略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成本結構</a:t>
            </a:r>
          </a:p>
        </p:txBody>
      </p:sp>
    </p:spTree>
    <p:extLst>
      <p:ext uri="{BB962C8B-B14F-4D97-AF65-F5344CB8AC3E}">
        <p14:creationId xmlns:p14="http://schemas.microsoft.com/office/powerpoint/2010/main" val="1971249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麵包大師的思考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原價率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％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％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十三塊到三百五十塊麵包都賣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搭配好的食材加以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組合  讓變化增加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自然消費者價值感也模糊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顧客滿意的多種類麵包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教育消費者產品的價值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效果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消費者喜歡來買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成本也能控制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6237063"/>
              </p:ext>
            </p:extLst>
          </p:nvPr>
        </p:nvGraphicFramePr>
        <p:xfrm>
          <a:off x="4932040" y="1556792"/>
          <a:ext cx="3230880" cy="4392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"/>
                <a:gridCol w="807720"/>
                <a:gridCol w="807720"/>
                <a:gridCol w="807720"/>
              </a:tblGrid>
              <a:tr h="1280717">
                <a:tc>
                  <a:txBody>
                    <a:bodyPr/>
                    <a:lstStyle/>
                    <a:p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原價率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售價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280717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貝果麵包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10-20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18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831053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桂圓 紅酒麵包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350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好食材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好行銷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824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29B3F5-962C-42A4-904A-4C2A19A5B10C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寶島新樂園餐廳規劃案例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封閉型商圈</a:t>
            </a:r>
          </a:p>
          <a:p>
            <a:r>
              <a:rPr lang="zh-TW" altLang="en-US" b="1">
                <a:latin typeface="標楷體" pitchFamily="65" charset="-120"/>
                <a:ea typeface="標楷體" pitchFamily="65" charset="-120"/>
              </a:rPr>
              <a:t>價格帶越大，商品越多，客源越廣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但主力商品需區分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產品訂價與經營有什麼關係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en-US" altLang="zh-TW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最想選那樣用餐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sz="3600" b="1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排骨飯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180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牛腩飯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200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牛肉麵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280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咖哩飯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190</a:t>
            </a: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雞腿飯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220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88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30CD82-AD09-4F01-88E8-177BD585D7D5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價格策略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價格帶之設定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XX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牛排館之訂價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1290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890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790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590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490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390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290</a:t>
            </a:r>
          </a:p>
          <a:p>
            <a:pPr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190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討論問題</a:t>
            </a:r>
          </a:p>
          <a:p>
            <a:pPr>
              <a:lnSpc>
                <a:spcPct val="90000"/>
              </a:lnSpc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客人選擇餐的目的</a:t>
            </a:r>
            <a:r>
              <a:rPr lang="en-US" altLang="zh-TW" sz="32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掩護及攻擊</a:t>
            </a:r>
          </a:p>
          <a:p>
            <a:pPr>
              <a:lnSpc>
                <a:spcPct val="90000"/>
              </a:lnSpc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哪樣會賣最好</a:t>
            </a:r>
          </a:p>
          <a:p>
            <a:pPr>
              <a:lnSpc>
                <a:spcPct val="90000"/>
              </a:lnSpc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用菜單管理食材</a:t>
            </a:r>
          </a:p>
          <a:p>
            <a:pPr>
              <a:lnSpc>
                <a:spcPct val="90000"/>
              </a:lnSpc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用菜單篩選客人</a:t>
            </a:r>
          </a:p>
        </p:txBody>
      </p:sp>
    </p:spTree>
    <p:extLst>
      <p:ext uri="{BB962C8B-B14F-4D97-AF65-F5344CB8AC3E}">
        <p14:creationId xmlns:p14="http://schemas.microsoft.com/office/powerpoint/2010/main" val="31054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定價</a:t>
            </a:r>
            <a:r>
              <a:rPr lang="zh-TW" altLang="en-US" sz="6000" dirty="0">
                <a:latin typeface="標楷體" pitchFamily="65" charset="-120"/>
                <a:ea typeface="標楷體" pitchFamily="65" charset="-120"/>
              </a:rPr>
              <a:t>的迷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思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原價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率的考量是個學問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但如何賺更多錢就是藝術了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103436"/>
              </p:ext>
            </p:extLst>
          </p:nvPr>
        </p:nvGraphicFramePr>
        <p:xfrm>
          <a:off x="683568" y="3140968"/>
          <a:ext cx="820891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165"/>
                <a:gridCol w="1673165"/>
                <a:gridCol w="1673165"/>
                <a:gridCol w="1673165"/>
                <a:gridCol w="1516250"/>
              </a:tblGrid>
              <a:tr h="702078">
                <a:tc>
                  <a:txBody>
                    <a:bodyPr/>
                    <a:lstStyle/>
                    <a:p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成本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定價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原價率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毛利額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雞排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80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240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33%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160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豬排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60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200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30%</a:t>
                      </a:r>
                      <a:endParaRPr lang="zh-TW" altLang="en-US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140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牛排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100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280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36%</a:t>
                      </a:r>
                      <a:endParaRPr lang="zh-TW" altLang="en-US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180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8575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推出新商品時的思考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爭取的新對象或維持舊對象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產品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承諾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帶給女性消費者秋日暖意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主力與搭配商品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和風漢堡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調味沙拉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濃情巧克力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原價率、總成本、毛利額、成長數值目標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推出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期間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考量食材成本及進價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顧問諮詢及促銷準備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聯絡廠商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700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商品要有分眾化的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策略路線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584776" cy="288032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例如小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策略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是可以做不可以說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的一種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但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客單價很高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指示須在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商品特點上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凸顯</a:t>
            </a:r>
          </a:p>
        </p:txBody>
      </p:sp>
    </p:spTree>
    <p:extLst>
      <p:ext uri="{BB962C8B-B14F-4D97-AF65-F5344CB8AC3E}">
        <p14:creationId xmlns:p14="http://schemas.microsoft.com/office/powerpoint/2010/main" val="2288646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考試內容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區分四個章節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、餐飲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業商品策略概念的重要性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、餐飲商品結構規劃基本要點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三、如何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規劃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、商品規劃的實務案例及常見問題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452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命名也是改變商品策略的方式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命名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與菜單價值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79434"/>
              </p:ext>
            </p:extLst>
          </p:nvPr>
        </p:nvGraphicFramePr>
        <p:xfrm>
          <a:off x="457200" y="1600200"/>
          <a:ext cx="8229600" cy="4709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5725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537366"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弗羅倫斯</a:t>
                      </a:r>
                      <a:r>
                        <a:rPr lang="zh-TW" altLang="en-US" sz="2800" b="1" dirty="0" smtClean="0">
                          <a:latin typeface="標楷體" pitchFamily="65" charset="-120"/>
                          <a:ea typeface="標楷體" pitchFamily="65" charset="-120"/>
                        </a:rPr>
                        <a:t>碳烤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黑胡椒豬排佐起司芥末醬佛卡夏三明治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"!!!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57251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地名</a:t>
                      </a: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製法</a:t>
                      </a: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食材</a:t>
                      </a: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製法</a:t>
                      </a: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配料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醬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057251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特殊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價值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物超所值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行家媒體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117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酒菜屬性所導引出的規劃思維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開發及提振出新客群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但要做的努力是？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340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992888" cy="1974081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商品要有時段性管理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策略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八月份這波從父親節及七夕情人節  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就可看出客層屬性的分別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也可看出經營屬性的不同壓力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200800" cy="2304256"/>
          </a:xfrm>
        </p:spPr>
        <p:txBody>
          <a:bodyPr>
            <a:normAutofit lnSpcReduction="10000"/>
          </a:bodyPr>
          <a:lstStyle/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早餐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中餐強  拉下午茶及晚餐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中餐晚餐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強  拉下午茶及消夜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客家菜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除了做母親節   也要拉情人節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64863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較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難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的課題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客家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菜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如何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做情人節行銷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??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600" b="1" dirty="0">
                <a:latin typeface="標楷體" pitchFamily="65" charset="-120"/>
                <a:ea typeface="標楷體" pitchFamily="65" charset="-120"/>
              </a:rPr>
            </a:br>
            <a:endParaRPr lang="zh-TW" altLang="en-US" sz="3600" dirty="0"/>
          </a:p>
        </p:txBody>
      </p:sp>
      <p:pic>
        <p:nvPicPr>
          <p:cNvPr id="9218" name="Picture 2" descr="C:\Users\LIN-GO2012\Desktop\551716_4434665181601_1910152366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33365"/>
            <a:ext cx="7632848" cy="572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0986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附屬商品策略產生加乘效應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發酵酒類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百香果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香蕉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荔枝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櫻桃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葡萄柚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鳳梨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氣泡酒組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甜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果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香果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味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平衡度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氣泡爽口度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637937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附屬商品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策略之行銷模式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12568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上述可做屬性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關聯性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套餐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贈送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加價購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專業包裝行銷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甜度、果香果味、平衡度、泡沫綿密度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社群經營品評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創造與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顧客對話的媒介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57363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料行銷學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料為菜的加分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醬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的獨門及創意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醬料的專業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料給顧客的貪小便宜感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料是服務的媒介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料與競爭者差異化的凸顯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6025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三、如何進行商品結構的規劃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8544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一個品牌發展要有的商品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結構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組合的認知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認知度是否強烈。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價格分布及消費者對此商品的重視度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消費者對某些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流行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性認知強不強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某些商品功能性的認知和消費者結構會密切相關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有些商品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是掩護用，貢獻度不大也沒關係，如果商品結構不夠強，業績會下滑。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36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商品分類及步驟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品牌市場決定好後決定商品大分類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商品大分類好後決定各分類商品細項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試作及成本計算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含成本變動幅度預估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品嘗試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吃調整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擺盤樣及菜色命名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定價評估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菜單製作</a:t>
            </a:r>
          </a:p>
        </p:txBody>
      </p:sp>
    </p:spTree>
    <p:extLst>
      <p:ext uri="{BB962C8B-B14F-4D97-AF65-F5344CB8AC3E}">
        <p14:creationId xmlns:p14="http://schemas.microsoft.com/office/powerpoint/2010/main" val="19251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658615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一、餐飲業商品策略概念的重要性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54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9938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甚麼時候要調整菜單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熟客回客率降低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競爭者調整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業績變動過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季節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獲利降低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供應鏈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消費趨勢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46798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差異化的規畫思考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流行話題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珍奇新食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改編研究人氣店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重點深入專精商品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群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系列規劃菜單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娛樂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慶典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5887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為什麼小吃要有大中小碗之分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00800" cy="17526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一家米粉羹營收一年差九萬的故事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98102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自由選的營運模式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在商品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選項上增加自由度，顧客可隨個人喜好與需求自由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搭配商品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，包裝運用也更靈活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好處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消費者屬性分類  用途擴大銷量擴大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讓過去包裝的單一產品多元化  商品鮮度增加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增加滯客率  提升人氣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滿足貪小便宜的客群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心態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定一定的客單價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跟對手在市場定位上差異化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57875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商品組合呈現開始多元化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單人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199:170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以下飲料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、水果、創意甜點。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299:170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以下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飲料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、水果、創意甜點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399:170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以下飲料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、水果、創意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甜點、蛋糕、炸物組合。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2854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主要分享餐分類及價格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不含服務費</a:t>
            </a:r>
            <a:r>
              <a:rPr lang="zh-TW" altLang="en-US" sz="3600" dirty="0" smtClean="0">
                <a:latin typeface="標楷體"/>
                <a:ea typeface="標楷體"/>
              </a:rPr>
              <a:t>、飲料、酒水、小菜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535070"/>
              </p:ext>
            </p:extLst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暫定價格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平均最低單價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8880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6980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5880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4980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3280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1980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人份量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1680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9436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套餐目的為何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特定時段操作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特定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客層操作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讓顧客有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貪小便宜感覺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毛利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互補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更具食材的管理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效率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加速製備出餐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連結服務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操作  加速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客人點餐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頻率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減少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上菜之間的等候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落差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降低成本  提高座位利用率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將商品重新組合，顯露價值或呈現超值。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視為一種行銷方式，推廣特定的菜色。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結合行銷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操作  框定特定族群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73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組合套餐要注意甚麼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餐具及盤飾。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成本定價及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利潤率。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在總體菜單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中的角色。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掩護或主攻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午餐單價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低，速度要快。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晚餐表現完整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夠，顯示出豪華感。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口味厚重淺薄的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注重。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56960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中午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套餐設定理念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鎖定一般性簡餐店，將客層極大化。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拉上班族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拉新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強化來晚上用餐的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認知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15932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兩種套餐的開放式選擇策略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基本營業額確保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法  目的式預定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808690"/>
              </p:ext>
            </p:extLst>
          </p:nvPr>
        </p:nvGraphicFramePr>
        <p:xfrm>
          <a:off x="395536" y="1772817"/>
          <a:ext cx="8424936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1488165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latin typeface="標楷體" pitchFamily="65" charset="-120"/>
                          <a:ea typeface="標楷體" pitchFamily="65" charset="-120"/>
                        </a:rPr>
                        <a:t>包一桌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488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標楷體" pitchFamily="65" charset="-120"/>
                          <a:ea typeface="標楷體" pitchFamily="65" charset="-120"/>
                        </a:rPr>
                        <a:t>5500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標楷體" pitchFamily="65" charset="-120"/>
                          <a:ea typeface="標楷體" pitchFamily="65" charset="-120"/>
                        </a:rPr>
                        <a:t>6+</a:t>
                      </a:r>
                      <a:r>
                        <a:rPr lang="zh-TW" altLang="en-US" sz="4000" dirty="0" smtClean="0">
                          <a:latin typeface="標楷體" pitchFamily="65" charset="-120"/>
                          <a:ea typeface="標楷體" pitchFamily="65" charset="-120"/>
                        </a:rPr>
                        <a:t>甜點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r>
                        <a:rPr lang="zh-TW" altLang="en-US" sz="4000" dirty="0" smtClean="0"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4881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標楷體" pitchFamily="65" charset="-120"/>
                          <a:ea typeface="標楷體" pitchFamily="65" charset="-120"/>
                        </a:rPr>
                        <a:t>9800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zh-TW" altLang="en-US" sz="4000" dirty="0" smtClean="0">
                          <a:latin typeface="標楷體" pitchFamily="65" charset="-120"/>
                          <a:ea typeface="標楷體" pitchFamily="65" charset="-120"/>
                        </a:rPr>
                        <a:t>人</a:t>
                      </a:r>
                      <a:endParaRPr lang="zh-TW" altLang="en-US" sz="4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05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了解同異業商品結構變化是在餐飲業生存的重要關鍵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為什麼社區烘培坊的歐包變多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76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套餐的缺點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容易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讓人覺得菜單很單調，降低回客意願。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熟客容易摸清成本結構，點低毛利商品。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容易跟市場對手產生類似商品，質感不容易區隔。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無法充分媒合客人的需求。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容易固定客單價。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容易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掩蓋主力餐點特色。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損毛利</a:t>
            </a:r>
          </a:p>
        </p:txBody>
      </p:sp>
    </p:spTree>
    <p:extLst>
      <p:ext uri="{BB962C8B-B14F-4D97-AF65-F5344CB8AC3E}">
        <p14:creationId xmlns:p14="http://schemas.microsoft.com/office/powerpoint/2010/main" val="19410428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個人餐二選一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A:250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飲料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120-150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馬卡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3-3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蛋糕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4-1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麗露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塔式甜點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餅乾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水果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片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TW" dirty="0" smtClean="0"/>
              <a:t>B:199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飲料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120-150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馬卡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3-2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蛋糕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4-1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可麗露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餅乾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水果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片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37355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你會選哪個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分享餐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A:999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飲料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馬卡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可麗露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糖吐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水果盤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分享餐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B:888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飲料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鬆餅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小蛋糕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貝果三明治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塔式甜點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餅乾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8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20110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增加花茶商品比果汁好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花茶成本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最多可賣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220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果汁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成本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50-70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最多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可賣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220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組合在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套餐  用甚麼較好？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招待消費者   甚麼質感較高？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客戶抱怨弭補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花茶比烤布雷好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7754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綠葉商品的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條件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製作簡便  出餐速度快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打頭陣  自助式佳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後勤供應有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管道   實力強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值高  單價高  毛利高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花樣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   變化度大   可配合時感行銷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17698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醬料、用備品都可視為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商品行銷策略的一部分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I:\DCIM\110_PANA\P110085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95383"/>
            <a:ext cx="7416824" cy="556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3127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老店如何調整菜單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商品結構修正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改產品名稱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改變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素材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調理法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修正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口味修正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盤裝飾修正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餐具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更換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上菜單方式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修正</a:t>
            </a:r>
          </a:p>
        </p:txBody>
      </p:sp>
    </p:spTree>
    <p:extLst>
      <p:ext uri="{BB962C8B-B14F-4D97-AF65-F5344CB8AC3E}">
        <p14:creationId xmlns:p14="http://schemas.microsoft.com/office/powerpoint/2010/main" val="336827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設計降低人事成本與食材成本的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菜單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製備流程在供應商已完成一半  加工流程簡單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將餐點改成組合式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熟悉當季食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材及替代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主餐與主餐有部分的重疊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豬肉咖哩和牛肉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咖哩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87154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四、商品規劃的實務案例及常見問題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9967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商圈適應極大化的商品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策略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肯德基大陸市場成功原因解析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早餐放了甚麼傳統元素？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早餐特別凸顯豆漿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注意主食的商品結構和定價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衛生的附加保證  抓住特定客群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適應商圈型態的營業策略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836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商品影響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消費者的甚麼思考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餐廳在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其心目中的定位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餐廳附加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屬於那些人吃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的餐廳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消費者甚麼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時候會去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79045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的新商品策略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商品的互補性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主食商品結構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下午茶時段商品結構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輕食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類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商品結構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684298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鼎王的策略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一個品牌要有一個東西被記住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以研發為角度創造門檻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由紅海中找到藍海   創造差異化的商品力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鍋底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手工丸子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底是中藥材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蔬菜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茶葉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鹽選燒肉用松露鹽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單價高一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點  用食材換客人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87887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122899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蘭城晶英自助餐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主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宜蘭海鮮    副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精美甜點生啤酒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C:\Users\LIN-GO2012\Desktop\539513_4427792129779_1953473651_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477" y="3329608"/>
            <a:ext cx="470452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IN-GO2012\Desktop\562019_4427806770145_1119610508_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81" y="1484784"/>
            <a:ext cx="470452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5842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絲路宴利用甜點主軸凸顯其超前地位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又可操作下午茶時段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性  吸引女性客人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4338" name="Picture 2" descr="C:\Users\LIN-GO2012\Desktop\393922_3203747569430_1117391895_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7" y="1844824"/>
            <a:ext cx="441649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LIN-GO2012\Desktop\417197_3203784770360_1584921314_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1844824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8314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敦堤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牛排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關鍵性的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拉客單價要訣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015399"/>
              </p:ext>
            </p:extLst>
          </p:nvPr>
        </p:nvGraphicFramePr>
        <p:xfrm>
          <a:off x="457200" y="1340770"/>
          <a:ext cx="843528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760"/>
                <a:gridCol w="2811760"/>
                <a:gridCol w="2811760"/>
              </a:tblGrid>
              <a:tr h="390588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餐名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價格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內容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90588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經典餐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358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主廚濃湯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63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饗宴餐</a:t>
                      </a:r>
                    </a:p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438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主廚濃湯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精緻餐前菜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252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豪華餐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498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主廚濃湯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精緻餐前菜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餐前酒</a:t>
                      </a:r>
                    </a:p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63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尊爵餐</a:t>
                      </a:r>
                    </a:p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598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主廚濃湯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精緻餐前菜</a:t>
                      </a:r>
                      <a:endParaRPr lang="en-US" altLang="zh-TW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餐前酒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90588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兒童餐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250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90588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下午茶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298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6257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塑造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貪小便宜的機制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仍是市場良方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貴族世家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五花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馬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XX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老人特定時段半價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直接訴諸人性   有時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不談市場定位也是一種策略</a:t>
            </a:r>
          </a:p>
        </p:txBody>
      </p:sp>
    </p:spTree>
    <p:extLst>
      <p:ext uri="{BB962C8B-B14F-4D97-AF65-F5344CB8AC3E}">
        <p14:creationId xmlns:p14="http://schemas.microsoft.com/office/powerpoint/2010/main" val="39178217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金門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傳統老街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XX</a:t>
            </a:r>
            <a:r>
              <a:rPr lang="x-none" altLang="zh-TW" dirty="0" smtClean="0">
                <a:latin typeface="標楷體" pitchFamily="65" charset="-120"/>
                <a:ea typeface="標楷體" pitchFamily="65" charset="-120"/>
              </a:rPr>
              <a:t>牛排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商品只有五種  價格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200</a:t>
            </a: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湯品、飲料可以喝到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成功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抓住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消費者部分貪小便宜的心態，提供商品合理的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價格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在地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許多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民眾多沒有吃過真正的頂級牛排，對此種價格的商品期望值也不是很高，但此型態卻有比一般性餐飲更高的</a:t>
            </a:r>
            <a:r>
              <a:rPr lang="x-none" altLang="zh-TW" dirty="0">
                <a:latin typeface="標楷體" pitchFamily="65" charset="-120"/>
                <a:ea typeface="標楷體" pitchFamily="65" charset="-120"/>
              </a:rPr>
              <a:t>CP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質量，因此可以涵蓋最多的在地消費族群，甚至將日常型與在地目的型的客人一網打盡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71328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其未來發展關鍵在於通路品牌的壽命如何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延長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3285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地區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型目的型與日常型客人太多，缺乏遠距目的客人，單價不容易提高，毛利太低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此種型態毛利低，靠衝量賺錢，必須維持一定的客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流量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由於市場定位屬性不夠清楚，受到商品屬性影響，時段性行銷操作不易，客人容易集中在特定時段</a:t>
            </a:r>
            <a:r>
              <a:rPr lang="x-none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例如晚餐</a:t>
            </a:r>
            <a:r>
              <a:rPr lang="x-none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，造成部分機會損失。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男性客人、家庭客人、學生客人多，屬於理性消費，單價低，對毛利低的經營型態上而言，未來發展成長有限</a:t>
            </a:r>
            <a:r>
              <a:rPr lang="x-none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因為較難開發毛利高較於感性的女性客人</a:t>
            </a:r>
            <a:r>
              <a:rPr lang="x-none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商品過於單調　品牌壽命較短或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營業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很難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再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成長。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16201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本形態要使品牌壽命延長須注意到專業的凸顯，如</a:t>
            </a:r>
            <a:r>
              <a:rPr lang="x-none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56584"/>
          </a:xfrm>
        </p:spPr>
        <p:txBody>
          <a:bodyPr>
            <a:normAutofit/>
          </a:bodyPr>
          <a:lstStyle/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強調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師傅對於牛肉的挑選或烹調的特色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某種牛肉的不同或與同業質感的明顯差異，例如超厚片牛排或十六盎司大牛排去創造市場議題。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盤裝飾的強化，吸引消費者目光並拍照宣傳。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部分商品可強化女性之調性，吸引女性消費者之關注。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品牌接觸點與地方文化之連結。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0806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利用商品去進行整合行銷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用早餐環遊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金門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用麵食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環遊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新竹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用客家菜旅行龍潭</a:t>
            </a:r>
          </a:p>
          <a:p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359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編制菜單前的思考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菜單要跟品牌定位相容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菜單要適合商圈型態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菜單可以定位客群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食物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材料與毛利變動的關係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互補性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趨勢與時段</a:t>
            </a:r>
          </a:p>
        </p:txBody>
      </p:sp>
    </p:spTree>
    <p:extLst>
      <p:ext uri="{BB962C8B-B14F-4D97-AF65-F5344CB8AC3E}">
        <p14:creationId xmlns:p14="http://schemas.microsoft.com/office/powerpoint/2010/main" val="14133548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生意很好卻不賺錢的菜單問題 </a:t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經營型態錯算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未達經濟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採購管理不佳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顧客會集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中在特定菜色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包裝不好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過分集中在某時段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有學生加盟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某店八個月做了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1700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萬但貨款付了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百萬 營業額還直直落</a:t>
            </a:r>
          </a:p>
        </p:txBody>
      </p:sp>
    </p:spTree>
    <p:extLst>
      <p:ext uri="{BB962C8B-B14F-4D97-AF65-F5344CB8AC3E}">
        <p14:creationId xmlns:p14="http://schemas.microsoft.com/office/powerpoint/2010/main" val="83598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菜單跟營收成本有何連動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本身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就是一名無聲銷售員，賞心悅目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設計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製作得宜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的甚至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可以刺激消費者的食慾，促使顧客多點選幾道菜餚。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會影響不同時段的營收，例如有的餐客人喜歡晚上吃，就帶動翻桌比率的變化並影響人事及食材準備。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菜單會影響商品銷售順序，造成後勤備餐的影響，以及顧客的消費感受不同。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菜單會影響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商品的營收占比，坪效、人效、席效、人事費，變動成本等。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80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3391</Words>
  <Application>Microsoft Office PowerPoint</Application>
  <PresentationFormat>如螢幕大小 (4:3)</PresentationFormat>
  <Paragraphs>593</Paragraphs>
  <Slides>80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80</vt:i4>
      </vt:variant>
    </vt:vector>
  </HeadingPairs>
  <TitlesOfParts>
    <vt:vector size="81" baseType="lpstr">
      <vt:lpstr>Office 佈景主題</vt:lpstr>
      <vt:lpstr>餐飲商品結構企劃師</vt:lpstr>
      <vt:lpstr>學習目標</vt:lpstr>
      <vt:lpstr>學習成效</vt:lpstr>
      <vt:lpstr>考試內容</vt:lpstr>
      <vt:lpstr>一、餐飲業商品策略概念的重要性 </vt:lpstr>
      <vt:lpstr>了解同異業商品結構變化是在餐飲業生存的重要關鍵  為什麼社區烘培坊的歐包變多了??</vt:lpstr>
      <vt:lpstr>商品影響消費者的甚麼思考??</vt:lpstr>
      <vt:lpstr>編制菜單前的思考</vt:lpstr>
      <vt:lpstr>菜單跟營收成本有何連動</vt:lpstr>
      <vt:lpstr>從經營型態來想菜單</vt:lpstr>
      <vt:lpstr>素食趨勢的變化</vt:lpstr>
      <vt:lpstr>錯誤的商品規劃觀念</vt:lpstr>
      <vt:lpstr>八大商品編制忌諱</vt:lpstr>
      <vt:lpstr>常犯的規畫錯誤</vt:lpstr>
      <vt:lpstr>菜單與消費者</vt:lpstr>
      <vt:lpstr>客人希望看到菜單甚麼</vt:lpstr>
      <vt:lpstr>利用菜單進行不可或缺的品牌溝通元素</vt:lpstr>
      <vt:lpstr>二、餐飲商品結構規劃基本要點 </vt:lpstr>
      <vt:lpstr>菜單常見分類結構</vt:lpstr>
      <vt:lpstr>好菜單規劃的基本思考</vt:lpstr>
      <vt:lpstr>菜單規劃前的基本思考</vt:lpstr>
      <vt:lpstr>餐飲商品規劃的基本面向</vt:lpstr>
      <vt:lpstr>設計菜單前要考慮甚麼</vt:lpstr>
      <vt:lpstr>為什麼要規畫四季菜單</vt:lpstr>
      <vt:lpstr>小菜菜單的注意事項</vt:lpstr>
      <vt:lpstr>前菜菜單的注意事項</vt:lpstr>
      <vt:lpstr>午餐菜單的注意事項</vt:lpstr>
      <vt:lpstr>以麵飯類為主餐廳的菜單注意事項</vt:lpstr>
      <vt:lpstr>飲料菜單的注意事項</vt:lpstr>
      <vt:lpstr>烘培菜單的注意事項</vt:lpstr>
      <vt:lpstr>西式菜單做了那些轉型</vt:lpstr>
      <vt:lpstr>菜單利潤率設定模式</vt:lpstr>
      <vt:lpstr>商品定價思考</vt:lpstr>
      <vt:lpstr>麵包大師的思考</vt:lpstr>
      <vt:lpstr>寶島新樂園餐廳規劃案例</vt:lpstr>
      <vt:lpstr>價格策略之-價格帶之設定</vt:lpstr>
      <vt:lpstr>定價的迷思 原價率的考量是個學問 但如何賺更多錢就是藝術了  </vt:lpstr>
      <vt:lpstr>推出新商品時的思考</vt:lpstr>
      <vt:lpstr>商品要有分眾化的策略路線</vt:lpstr>
      <vt:lpstr>命名也是改變商品策略的方式 命名與菜單價值</vt:lpstr>
      <vt:lpstr>利用下酒菜屬性所導引出的規劃思維 去開發及提振出新客群</vt:lpstr>
      <vt:lpstr>商品要有時段性管理策略  八月份這波從父親節及七夕情人節   就可看出客層屬性的分別 也可看出經營屬性的不同壓力</vt:lpstr>
      <vt:lpstr>較難的課題 客家菜如何做情人節行銷?? </vt:lpstr>
      <vt:lpstr>附屬商品策略產生加乘效應</vt:lpstr>
      <vt:lpstr>附屬商品策略之行銷模式</vt:lpstr>
      <vt:lpstr>醬料行銷學</vt:lpstr>
      <vt:lpstr>三、如何進行商品結構的規劃 </vt:lpstr>
      <vt:lpstr>一個品牌發展要有的商品結構組合的認知</vt:lpstr>
      <vt:lpstr>商品分類及步驟</vt:lpstr>
      <vt:lpstr>甚麼時候要調整菜單</vt:lpstr>
      <vt:lpstr>差異化的規畫思考</vt:lpstr>
      <vt:lpstr>為什麼小吃要有大中小碗之分</vt:lpstr>
      <vt:lpstr>商品自由選的營運模式</vt:lpstr>
      <vt:lpstr>商品組合呈現開始多元化</vt:lpstr>
      <vt:lpstr>主要分享餐分類及價格 (不含服務費、飲料、酒水、小菜)</vt:lpstr>
      <vt:lpstr>  套餐目的為何</vt:lpstr>
      <vt:lpstr>組合套餐要注意甚麼</vt:lpstr>
      <vt:lpstr>中午套餐設定理念</vt:lpstr>
      <vt:lpstr>兩種套餐的開放式選擇策略 基本營業額確保法  目的式預定</vt:lpstr>
      <vt:lpstr>套餐的缺點</vt:lpstr>
      <vt:lpstr>個人餐二選一</vt:lpstr>
      <vt:lpstr>你會選哪個？</vt:lpstr>
      <vt:lpstr>增加花茶商品比果汁好</vt:lpstr>
      <vt:lpstr>綠葉商品的條件</vt:lpstr>
      <vt:lpstr>醬料、用備品都可視為 商品行銷策略的一部分</vt:lpstr>
      <vt:lpstr>老店如何調整菜單</vt:lpstr>
      <vt:lpstr>設計降低人事成本與食材成本的菜單</vt:lpstr>
      <vt:lpstr>四、商品規劃的實務案例及常見問題 </vt:lpstr>
      <vt:lpstr>商圈適應極大化的商品策略 肯德基大陸市場成功原因解析 </vt:lpstr>
      <vt:lpstr>85度C的新商品策略</vt:lpstr>
      <vt:lpstr>鼎王的策略</vt:lpstr>
      <vt:lpstr>蘭城晶英自助餐 主:宜蘭海鮮    副:精美甜點生啤酒</vt:lpstr>
      <vt:lpstr>絲路宴利用甜點主軸凸顯其超前地位 又可操作下午茶時段性  吸引女性客人</vt:lpstr>
      <vt:lpstr>敦堤牛排 關鍵性的拉客單價要訣</vt:lpstr>
      <vt:lpstr>塑造一點貪小便宜的機制 仍是市場良方</vt:lpstr>
      <vt:lpstr>案例:金門傳統老街中的XX牛排</vt:lpstr>
      <vt:lpstr>其未來發展關鍵在於通路品牌的壽命如何延長: </vt:lpstr>
      <vt:lpstr>本形態要使品牌壽命延長須注意到專業的凸顯，如: </vt:lpstr>
      <vt:lpstr>利用商品去進行整合行銷</vt:lpstr>
      <vt:lpstr>生意很好卻不賺錢的菜單問題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餐飲商品結構企劃師</dc:title>
  <dc:creator>LIN-GO2012</dc:creator>
  <cp:lastModifiedBy>LIN-GO2012</cp:lastModifiedBy>
  <cp:revision>34</cp:revision>
  <dcterms:created xsi:type="dcterms:W3CDTF">2013-07-24T02:33:38Z</dcterms:created>
  <dcterms:modified xsi:type="dcterms:W3CDTF">2013-07-25T05:37:09Z</dcterms:modified>
</cp:coreProperties>
</file>