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300" r:id="rId3"/>
    <p:sldId id="298" r:id="rId4"/>
    <p:sldId id="299" r:id="rId5"/>
    <p:sldId id="303" r:id="rId6"/>
    <p:sldId id="273" r:id="rId7"/>
    <p:sldId id="301" r:id="rId8"/>
    <p:sldId id="302" r:id="rId9"/>
    <p:sldId id="312" r:id="rId10"/>
    <p:sldId id="313" r:id="rId11"/>
    <p:sldId id="294" r:id="rId12"/>
    <p:sldId id="295" r:id="rId13"/>
    <p:sldId id="296" r:id="rId14"/>
    <p:sldId id="297" r:id="rId15"/>
    <p:sldId id="276" r:id="rId16"/>
    <p:sldId id="293" r:id="rId17"/>
    <p:sldId id="305" r:id="rId18"/>
    <p:sldId id="306" r:id="rId19"/>
    <p:sldId id="307" r:id="rId20"/>
    <p:sldId id="308" r:id="rId21"/>
    <p:sldId id="309" r:id="rId22"/>
    <p:sldId id="279" r:id="rId23"/>
    <p:sldId id="280" r:id="rId24"/>
    <p:sldId id="281" r:id="rId25"/>
    <p:sldId id="304" r:id="rId26"/>
    <p:sldId id="282" r:id="rId27"/>
    <p:sldId id="283" r:id="rId28"/>
    <p:sldId id="291" r:id="rId29"/>
    <p:sldId id="284" r:id="rId30"/>
    <p:sldId id="258" r:id="rId31"/>
    <p:sldId id="259" r:id="rId32"/>
    <p:sldId id="285" r:id="rId33"/>
    <p:sldId id="260" r:id="rId34"/>
    <p:sldId id="261" r:id="rId35"/>
    <p:sldId id="262" r:id="rId36"/>
    <p:sldId id="263" r:id="rId37"/>
    <p:sldId id="264" r:id="rId38"/>
    <p:sldId id="265" r:id="rId39"/>
    <p:sldId id="266" r:id="rId40"/>
    <p:sldId id="267" r:id="rId41"/>
    <p:sldId id="286" r:id="rId42"/>
    <p:sldId id="268" r:id="rId43"/>
    <p:sldId id="269" r:id="rId44"/>
    <p:sldId id="272" r:id="rId45"/>
    <p:sldId id="288" r:id="rId46"/>
    <p:sldId id="290" r:id="rId47"/>
    <p:sldId id="270" r:id="rId48"/>
    <p:sldId id="292" r:id="rId49"/>
    <p:sldId id="271" r:id="rId50"/>
    <p:sldId id="311" r:id="rId51"/>
    <p:sldId id="310" r:id="rId5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CC"/>
    <a:srgbClr val="66FFFF"/>
    <a:srgbClr val="009900"/>
    <a:srgbClr val="00FFFF"/>
    <a:srgbClr val="CCFFFF"/>
  </p:clrMru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5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://sowf.moi.gov.tw/stat/year/y02-0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2.1037058159869323E-2"/>
          <c:y val="2.6944494215931078E-2"/>
          <c:w val="0.69039334230561977"/>
          <c:h val="0.94907397038347774"/>
        </c:manualLayout>
      </c:layout>
      <c:pie3DChart>
        <c:varyColors val="1"/>
        <c:ser>
          <c:idx val="0"/>
          <c:order val="0"/>
          <c:explosion val="25"/>
          <c:dLbls>
            <c:dLbl>
              <c:idx val="4"/>
              <c:layout>
                <c:manualLayout>
                  <c:x val="7.9677550524495822E-2"/>
                  <c:y val="0.10305217420518058"/>
                </c:manualLayout>
              </c:layout>
              <c:showVal val="1"/>
            </c:dLbl>
            <c:showVal val="1"/>
            <c:showLeaderLines val="1"/>
          </c:dLbls>
          <c:cat>
            <c:strRef>
              <c:f>'[y02-01.xls]Sheet1'!$D$6:$H$6</c:f>
              <c:strCache>
                <c:ptCount val="5"/>
                <c:pt idx="0">
                  <c:v>國中以下人口</c:v>
                </c:pt>
                <c:pt idx="1">
                  <c:v>高中及大專生</c:v>
                </c:pt>
                <c:pt idx="2">
                  <c:v>年輕上班族</c:v>
                </c:pt>
                <c:pt idx="3">
                  <c:v>中老年上班族</c:v>
                </c:pt>
                <c:pt idx="4">
                  <c:v>銀髮族 </c:v>
                </c:pt>
              </c:strCache>
            </c:strRef>
          </c:cat>
          <c:val>
            <c:numRef>
              <c:f>'[y02-01.xls]Sheet1'!$D$7:$H$7</c:f>
              <c:numCache>
                <c:formatCode>0.00%</c:formatCode>
                <c:ptCount val="5"/>
                <c:pt idx="0">
                  <c:v>0.16017766819458454</c:v>
                </c:pt>
                <c:pt idx="1">
                  <c:v>9.6975221375424803E-2</c:v>
                </c:pt>
                <c:pt idx="2">
                  <c:v>0.28317989389351178</c:v>
                </c:pt>
                <c:pt idx="3">
                  <c:v>0.35579449011062131</c:v>
                </c:pt>
                <c:pt idx="4">
                  <c:v>0.10387272642585803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2000"/>
      </a:pPr>
      <a:endParaRPr lang="zh-TW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D44BA1-5805-4538-82A8-25862370722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1146863-D8E4-4C56-B802-148EED365196}" type="pres">
      <dgm:prSet presAssocID="{98D44BA1-5805-4538-82A8-25862370722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FD5D2FB-C735-4E92-9401-6D7FCBA87570}" type="presOf" srcId="{98D44BA1-5805-4538-82A8-258623707222}" destId="{81146863-D8E4-4C56-B802-148EED365196}" srcOrd="0" destOrd="0" presId="urn:microsoft.com/office/officeart/2005/8/layout/radial4"/>
  </dgm:cxnLst>
  <dgm:bg>
    <a:gradFill flip="none" rotWithShape="1">
      <a:gsLst>
        <a:gs pos="0">
          <a:srgbClr val="DDEBCF"/>
        </a:gs>
        <a:gs pos="50000">
          <a:srgbClr val="9CB86E"/>
        </a:gs>
        <a:gs pos="100000">
          <a:srgbClr val="156B13"/>
        </a:gs>
      </a:gsLst>
      <a:lin ang="5400000" scaled="0"/>
      <a:tileRect/>
    </a:gra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D44BA1-5805-4538-82A8-25862370722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1146863-D8E4-4C56-B802-148EED365196}" type="pres">
      <dgm:prSet presAssocID="{98D44BA1-5805-4538-82A8-25862370722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7E62AEA-6341-4485-96D6-BAE1B05FB49A}" type="presOf" srcId="{98D44BA1-5805-4538-82A8-258623707222}" destId="{81146863-D8E4-4C56-B802-148EED365196}" srcOrd="0" destOrd="0" presId="urn:microsoft.com/office/officeart/2005/8/layout/radial4"/>
  </dgm:cxnLst>
  <dgm:bg>
    <a:gradFill flip="none" rotWithShape="1">
      <a:gsLst>
        <a:gs pos="0">
          <a:srgbClr val="DDEBCF"/>
        </a:gs>
        <a:gs pos="50000">
          <a:srgbClr val="9CB86E"/>
        </a:gs>
        <a:gs pos="100000">
          <a:srgbClr val="156B13"/>
        </a:gs>
      </a:gsLst>
      <a:lin ang="5400000" scaled="0"/>
      <a:tileRect/>
    </a:gra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D44BA1-5805-4538-82A8-25862370722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1146863-D8E4-4C56-B802-148EED365196}" type="pres">
      <dgm:prSet presAssocID="{98D44BA1-5805-4538-82A8-25862370722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2C6E7C4-9A4E-4E29-9524-82213A6548E4}" type="presOf" srcId="{98D44BA1-5805-4538-82A8-258623707222}" destId="{81146863-D8E4-4C56-B802-148EED365196}" srcOrd="0" destOrd="0" presId="urn:microsoft.com/office/officeart/2005/8/layout/radial4"/>
  </dgm:cxnLst>
  <dgm:bg>
    <a:gradFill flip="none" rotWithShape="1">
      <a:gsLst>
        <a:gs pos="0">
          <a:srgbClr val="DDEBCF"/>
        </a:gs>
        <a:gs pos="50000">
          <a:srgbClr val="9CB86E"/>
        </a:gs>
        <a:gs pos="100000">
          <a:srgbClr val="156B13"/>
        </a:gs>
      </a:gsLst>
      <a:lin ang="5400000" scaled="0"/>
      <a:tileRect/>
    </a:gra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D44BA1-5805-4538-82A8-25862370722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1146863-D8E4-4C56-B802-148EED365196}" type="pres">
      <dgm:prSet presAssocID="{98D44BA1-5805-4538-82A8-25862370722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075C47E-FC72-46BA-8A6B-06561C0ACFD2}" type="presOf" srcId="{98D44BA1-5805-4538-82A8-258623707222}" destId="{81146863-D8E4-4C56-B802-148EED365196}" srcOrd="0" destOrd="0" presId="urn:microsoft.com/office/officeart/2005/8/layout/radial4"/>
  </dgm:cxnLst>
  <dgm:bg>
    <a:gradFill flip="none" rotWithShape="1">
      <a:gsLst>
        <a:gs pos="0">
          <a:srgbClr val="DDEBCF"/>
        </a:gs>
        <a:gs pos="50000">
          <a:srgbClr val="9CB86E"/>
        </a:gs>
        <a:gs pos="100000">
          <a:srgbClr val="156B13"/>
        </a:gs>
      </a:gsLst>
      <a:lin ang="5400000" scaled="0"/>
      <a:tileRect/>
    </a:gra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17DD1-F590-4B92-97ED-7992D031ADB5}" type="datetimeFigureOut">
              <a:rPr lang="zh-TW" altLang="en-US" smtClean="0"/>
              <a:pPr/>
              <a:t>2014/9/19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BFF08-E11F-4651-941F-9036AF4A70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880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597812-CA57-4105-AAFF-6EBC7DE64AF3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25</a:t>
            </a:fld>
            <a:endParaRPr lang="en-US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931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843B5B-86A3-467A-953D-A255DF74730A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51</a:t>
            </a:fld>
            <a:endParaRPr lang="en-US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D89C-7C08-4C36-9299-29EB9212BC63}" type="datetime1">
              <a:rPr lang="zh-TW" altLang="en-US" smtClean="0"/>
              <a:pPr/>
              <a:t>2014/9/19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A580B755-B9A5-4700-B9D9-E439AEA1A8F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E1C6-5C3C-49BA-8D78-F18560E4E913}" type="datetime1">
              <a:rPr lang="zh-TW" altLang="en-US" smtClean="0"/>
              <a:pPr/>
              <a:t>2014/9/19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607E-BFFA-4F63-AA36-302CAF45CB35}" type="datetime1">
              <a:rPr lang="zh-TW" altLang="en-US" smtClean="0"/>
              <a:pPr/>
              <a:t>2014/9/19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FC76F-473C-4FDB-869B-64753CE2690A}" type="datetime1">
              <a:rPr lang="zh-TW" altLang="en-US" smtClean="0"/>
              <a:pPr/>
              <a:t>2014/9/19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371DB-7F10-4FEE-8802-D333ADE3DE79}" type="datetime1">
              <a:rPr lang="zh-TW" altLang="en-US" smtClean="0"/>
              <a:pPr/>
              <a:t>2014/9/19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135A-3361-4546-AF87-E8EB79971C4F}" type="datetime1">
              <a:rPr lang="zh-TW" altLang="en-US" smtClean="0"/>
              <a:pPr/>
              <a:t>2014/9/19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ECCAE-21B7-4E43-A859-70B217395FE7}" type="datetime1">
              <a:rPr lang="zh-TW" altLang="en-US" smtClean="0"/>
              <a:pPr/>
              <a:t>2014/9/19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76BB-8889-4152-A0C2-6478DE92AD04}" type="datetime1">
              <a:rPr lang="zh-TW" altLang="en-US" smtClean="0"/>
              <a:pPr/>
              <a:t>2014/9/19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E482-EAC7-44EF-8936-5A9499ABB2B0}" type="datetime1">
              <a:rPr lang="zh-TW" altLang="en-US" smtClean="0"/>
              <a:pPr/>
              <a:t>2014/9/19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CD6F7-21A2-48DB-818C-858E63B539D1}" type="datetime1">
              <a:rPr lang="zh-TW" altLang="en-US" smtClean="0"/>
              <a:pPr/>
              <a:t>2014/9/19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5E10-7535-4A0A-8038-72CF577CAA7B}" type="datetime1">
              <a:rPr lang="zh-TW" altLang="en-US" smtClean="0"/>
              <a:pPr/>
              <a:t>2014/9/19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2748B-963B-47A5-86D7-A0B216FDBD25}" type="datetime1">
              <a:rPr lang="zh-TW" altLang="en-US" smtClean="0"/>
              <a:pPr/>
              <a:t>2014/9/19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830888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5587D70F-14C7-47E3-BBE0-4A925A92BC9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tw.myblog.yahoo.com/kenting-fun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9552" y="1840834"/>
            <a:ext cx="7772400" cy="1156118"/>
          </a:xfrm>
        </p:spPr>
        <p:txBody>
          <a:bodyPr>
            <a:normAutofit/>
          </a:bodyPr>
          <a:lstStyle/>
          <a:p>
            <a:r>
              <a:rPr lang="zh-TW" altLang="zh-TW" sz="60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墾丁好好玩</a:t>
            </a:r>
            <a:endParaRPr lang="zh-TW" altLang="en-US" sz="60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59632" y="3143248"/>
            <a:ext cx="6400800" cy="933824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rgbClr val="FFFF00"/>
                </a:solidFill>
                <a:latin typeface="Bodoni MT Black" pitchFamily="18" charset="0"/>
              </a:rPr>
              <a:t>fun </a:t>
            </a:r>
            <a:r>
              <a:rPr lang="en-US" altLang="zh-TW" sz="4800" b="1" dirty="0" err="1" smtClean="0">
                <a:solidFill>
                  <a:srgbClr val="FFFF00"/>
                </a:solidFill>
                <a:latin typeface="Bodoni MT Black" pitchFamily="18" charset="0"/>
              </a:rPr>
              <a:t>kenting</a:t>
            </a:r>
            <a:endParaRPr lang="zh-TW" altLang="en-US" sz="4800" dirty="0">
              <a:latin typeface="Bodoni MT Black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71538" y="5058803"/>
            <a:ext cx="2987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b="1" dirty="0" smtClean="0">
                <a:solidFill>
                  <a:schemeClr val="accent2">
                    <a:lumMod val="75000"/>
                  </a:schemeClr>
                </a:solidFill>
              </a:rPr>
              <a:t>術科報告</a:t>
            </a:r>
            <a:r>
              <a:rPr lang="en-US" altLang="zh-TW" sz="3200" b="1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zh-TW" altLang="zh-TW" sz="3200" b="1" dirty="0" smtClean="0">
                <a:solidFill>
                  <a:schemeClr val="accent2">
                    <a:lumMod val="75000"/>
                  </a:schemeClr>
                </a:solidFill>
              </a:rPr>
              <a:t>範例</a:t>
            </a:r>
            <a:endParaRPr lang="zh-TW" alt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00100" y="4344423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3600" b="1" dirty="0" smtClean="0">
                <a:solidFill>
                  <a:schemeClr val="bg1"/>
                </a:solidFill>
              </a:rPr>
              <a:t>網路</a:t>
            </a:r>
            <a:r>
              <a:rPr lang="zh-TW" altLang="zh-TW" sz="3600" b="1" dirty="0" smtClean="0">
                <a:solidFill>
                  <a:schemeClr val="bg1"/>
                </a:solidFill>
              </a:rPr>
              <a:t>行銷</a:t>
            </a:r>
            <a:r>
              <a:rPr lang="zh-TW" altLang="en-US" sz="3600" b="1" dirty="0" smtClean="0">
                <a:solidFill>
                  <a:schemeClr val="bg1"/>
                </a:solidFill>
              </a:rPr>
              <a:t>規劃師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0B755-B9A5-4700-B9D9-E439AEA1A8FE}" type="slidenum">
              <a:rPr lang="zh-TW" altLang="en-US" smtClean="0"/>
              <a:pPr/>
              <a:t>1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9" name="Picture 11" descr="相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204864"/>
            <a:ext cx="5580112" cy="3136382"/>
          </a:xfrm>
          <a:prstGeom prst="rect">
            <a:avLst/>
          </a:prstGeom>
          <a:noFill/>
        </p:spPr>
      </p:pic>
      <p:pic>
        <p:nvPicPr>
          <p:cNvPr id="32774" name="Picture 6" descr="https://fbcdn-sphotos-e-a.akamaihd.net/hphotos-ak-ash4/379214_472199136148656_195027833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221088"/>
            <a:ext cx="3402465" cy="2636912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b="1" dirty="0" smtClean="0">
                <a:solidFill>
                  <a:srgbClr val="0000FF"/>
                </a:solidFill>
              </a:rPr>
              <a:t>商品（服務）之特色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7067128" cy="676672"/>
          </a:xfrm>
        </p:spPr>
        <p:txBody>
          <a:bodyPr/>
          <a:lstStyle/>
          <a:p>
            <a:r>
              <a:rPr lang="zh-TW" altLang="zh-TW" dirty="0" smtClean="0"/>
              <a:t>整合交通、食宿、休閑、考照等活動</a:t>
            </a:r>
            <a:endParaRPr lang="zh-TW" altLang="en-US" dirty="0"/>
          </a:p>
        </p:txBody>
      </p:sp>
      <p:pic>
        <p:nvPicPr>
          <p:cNvPr id="32770" name="Picture 2" descr="相片：不管事騎車亦或是開車前來的來賓，也有車棚可以停放您的♥車!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2638"/>
            <a:ext cx="3563888" cy="2855362"/>
          </a:xfrm>
          <a:prstGeom prst="rect">
            <a:avLst/>
          </a:prstGeom>
          <a:noFill/>
        </p:spPr>
      </p:pic>
      <p:pic>
        <p:nvPicPr>
          <p:cNvPr id="32776" name="Picture 8" descr="相片：給自己一個壯遊大海的墾丁潛水自由行！&#10;&#10;墾丁【體驗潛水自由行】4人3天2夜預約訂金每人1818（平日）含食宿喔！&#10;&#10;墾丁潛水國際考照【經濟考照班】2天1夜預約訂金每人2500（含食宿，任選初級、進階、救援三種等級，三選一）！&#10;&#10;一起玩墾丁！▶http://tw.myblog.yahoo.com/kenting-fun&#10;點此看更多！▶http://prewww.pcstore.com.tw/analysis/S696354.ht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11083"/>
            <a:ext cx="3563888" cy="2370045"/>
          </a:xfrm>
          <a:prstGeom prst="rect">
            <a:avLst/>
          </a:prstGeom>
          <a:noFill/>
        </p:spPr>
      </p:pic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4229708"/>
            <a:ext cx="2195736" cy="262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/>
        </p:nvGraphicFramePr>
        <p:xfrm>
          <a:off x="19050" y="635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圓角矩形 2"/>
          <p:cNvSpPr/>
          <p:nvPr/>
        </p:nvSpPr>
        <p:spPr>
          <a:xfrm>
            <a:off x="139700" y="1100138"/>
            <a:ext cx="8790018" cy="57261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8916" name="文字方塊 3"/>
          <p:cNvSpPr txBox="1">
            <a:spLocks noChangeArrowheads="1"/>
          </p:cNvSpPr>
          <p:nvPr/>
        </p:nvSpPr>
        <p:spPr bwMode="auto">
          <a:xfrm>
            <a:off x="107950" y="173038"/>
            <a:ext cx="432117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5000" b="1" u="sng" dirty="0">
                <a:solidFill>
                  <a:srgbClr val="5E328E"/>
                </a:solidFill>
                <a:latin typeface="YD2002"/>
                <a:ea typeface="標楷體" pitchFamily="65" charset="-120"/>
              </a:rPr>
              <a:t>ＳＷＯＴ</a:t>
            </a:r>
            <a:r>
              <a:rPr lang="zh-TW" altLang="en-US" sz="5000" b="1" u="sng" dirty="0">
                <a:solidFill>
                  <a:srgbClr val="5E328E"/>
                </a:solidFill>
                <a:latin typeface="標楷體" pitchFamily="65" charset="-120"/>
                <a:ea typeface="標楷體" pitchFamily="65" charset="-120"/>
              </a:rPr>
              <a:t>分析</a:t>
            </a:r>
          </a:p>
        </p:txBody>
      </p:sp>
      <p:sp>
        <p:nvSpPr>
          <p:cNvPr id="7" name="文字方塊 9"/>
          <p:cNvSpPr txBox="1">
            <a:spLocks noChangeArrowheads="1"/>
          </p:cNvSpPr>
          <p:nvPr/>
        </p:nvSpPr>
        <p:spPr bwMode="auto">
          <a:xfrm>
            <a:off x="2178050" y="1274763"/>
            <a:ext cx="1098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</a:rPr>
              <a:t>優勢</a:t>
            </a:r>
          </a:p>
        </p:txBody>
      </p:sp>
      <p:sp>
        <p:nvSpPr>
          <p:cNvPr id="38919" name="文字方塊 13"/>
          <p:cNvSpPr txBox="1">
            <a:spLocks noChangeArrowheads="1"/>
          </p:cNvSpPr>
          <p:nvPr/>
        </p:nvSpPr>
        <p:spPr bwMode="auto">
          <a:xfrm>
            <a:off x="5500694" y="1387475"/>
            <a:ext cx="364330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875" indent="-269875">
              <a:buFont typeface="Constantia" pitchFamily="18" charset="0"/>
              <a:buAutoNum type="arabicPeriod"/>
            </a:pPr>
            <a:r>
              <a:rPr lang="zh-TW" altLang="en-US" sz="2800" dirty="0" smtClean="0"/>
              <a:t>墾丁四季皆可遊</a:t>
            </a:r>
            <a:endParaRPr lang="en-US" altLang="zh-TW" sz="2800" dirty="0" smtClean="0"/>
          </a:p>
          <a:p>
            <a:pPr marL="269875" indent="-269875">
              <a:buFont typeface="Constantia" pitchFamily="18" charset="0"/>
              <a:buAutoNum type="arabicPeriod"/>
            </a:pPr>
            <a:r>
              <a:rPr lang="zh-TW" altLang="en-US" sz="2800" dirty="0" smtClean="0"/>
              <a:t>整合交通、食宿、休閑、考照等活動</a:t>
            </a:r>
          </a:p>
          <a:p>
            <a:pPr marL="269875" indent="-269875">
              <a:buFont typeface="Constantia" pitchFamily="18" charset="0"/>
              <a:buAutoNum type="arabicPeriod"/>
            </a:pPr>
            <a:r>
              <a:rPr lang="zh-TW" altLang="en-US" sz="2800" b="1" dirty="0" smtClean="0">
                <a:solidFill>
                  <a:srgbClr val="FF0000"/>
                </a:solidFill>
              </a:rPr>
              <a:t>強有力的網路行銷</a:t>
            </a:r>
            <a:endParaRPr lang="en-US" altLang="zh-TW" sz="2800" b="1" dirty="0" smtClean="0">
              <a:solidFill>
                <a:srgbClr val="FF0000"/>
              </a:solidFill>
            </a:endParaRPr>
          </a:p>
          <a:p>
            <a:pPr marL="269875" indent="-269875">
              <a:buFont typeface="Constantia" pitchFamily="18" charset="0"/>
              <a:buAutoNum type="arabicPeriod"/>
            </a:pPr>
            <a:r>
              <a:rPr lang="zh-TW" altLang="en-US" sz="2800" dirty="0" smtClean="0"/>
              <a:t>每年許多活動配合</a:t>
            </a:r>
            <a:endParaRPr lang="en-US" altLang="zh-TW" sz="2800" dirty="0"/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2886092"/>
            <a:ext cx="5362986" cy="375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/>
        </p:nvGraphicFramePr>
        <p:xfrm>
          <a:off x="19050" y="635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圓角矩形 2"/>
          <p:cNvSpPr/>
          <p:nvPr/>
        </p:nvSpPr>
        <p:spPr>
          <a:xfrm>
            <a:off x="139700" y="1100138"/>
            <a:ext cx="8578850" cy="57261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941" name="文字方塊 3"/>
          <p:cNvSpPr txBox="1">
            <a:spLocks noChangeArrowheads="1"/>
          </p:cNvSpPr>
          <p:nvPr/>
        </p:nvSpPr>
        <p:spPr bwMode="auto">
          <a:xfrm>
            <a:off x="107950" y="173038"/>
            <a:ext cx="432117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5000" b="1" u="sng" dirty="0">
                <a:solidFill>
                  <a:srgbClr val="5E328E"/>
                </a:solidFill>
                <a:latin typeface="YD2002"/>
                <a:ea typeface="標楷體" pitchFamily="65" charset="-120"/>
              </a:rPr>
              <a:t>ＳＷＯＴ</a:t>
            </a:r>
            <a:r>
              <a:rPr lang="zh-TW" altLang="en-US" sz="5000" b="1" u="sng" dirty="0">
                <a:solidFill>
                  <a:srgbClr val="5E328E"/>
                </a:solidFill>
                <a:latin typeface="標楷體" pitchFamily="65" charset="-120"/>
                <a:ea typeface="標楷體" pitchFamily="65" charset="-120"/>
              </a:rPr>
              <a:t>分析</a:t>
            </a:r>
          </a:p>
        </p:txBody>
      </p:sp>
      <p:sp>
        <p:nvSpPr>
          <p:cNvPr id="8" name="文字方塊 13"/>
          <p:cNvSpPr txBox="1">
            <a:spLocks noChangeArrowheads="1"/>
          </p:cNvSpPr>
          <p:nvPr/>
        </p:nvSpPr>
        <p:spPr bwMode="auto">
          <a:xfrm>
            <a:off x="1042988" y="1484313"/>
            <a:ext cx="1098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</a:rPr>
              <a:t>劣勢</a:t>
            </a:r>
          </a:p>
        </p:txBody>
      </p:sp>
      <p:sp>
        <p:nvSpPr>
          <p:cNvPr id="39943" name="文字方塊 13"/>
          <p:cNvSpPr txBox="1">
            <a:spLocks noChangeArrowheads="1"/>
          </p:cNvSpPr>
          <p:nvPr/>
        </p:nvSpPr>
        <p:spPr bwMode="auto">
          <a:xfrm>
            <a:off x="3143240" y="1428736"/>
            <a:ext cx="405431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Constantia" pitchFamily="18" charset="0"/>
              <a:buAutoNum type="arabicPeriod"/>
            </a:pPr>
            <a:r>
              <a:rPr lang="zh-TW" altLang="en-US" sz="2800" dirty="0" smtClean="0">
                <a:solidFill>
                  <a:srgbClr val="0000FF"/>
                </a:solidFill>
              </a:rPr>
              <a:t>墾丁大陸知名度不高</a:t>
            </a:r>
            <a:endParaRPr lang="en-US" altLang="zh-TW" sz="2800" dirty="0" smtClean="0">
              <a:solidFill>
                <a:srgbClr val="0000FF"/>
              </a:solidFill>
            </a:endParaRPr>
          </a:p>
          <a:p>
            <a:pPr>
              <a:buFont typeface="Constantia" pitchFamily="18" charset="0"/>
              <a:buAutoNum type="arabicPeriod"/>
            </a:pPr>
            <a:r>
              <a:rPr lang="zh-TW" altLang="en-US" sz="2800" b="1" dirty="0" smtClean="0">
                <a:solidFill>
                  <a:srgbClr val="FF0000"/>
                </a:solidFill>
              </a:rPr>
              <a:t>人潮過多影響旅遊品質</a:t>
            </a:r>
            <a:endParaRPr lang="en-US" altLang="zh-TW" sz="2800" b="1" dirty="0" smtClean="0">
              <a:solidFill>
                <a:srgbClr val="FF0000"/>
              </a:solidFill>
            </a:endParaRPr>
          </a:p>
          <a:p>
            <a:pPr>
              <a:buFont typeface="Constantia" pitchFamily="18" charset="0"/>
              <a:buAutoNum type="arabicPeriod"/>
            </a:pPr>
            <a:r>
              <a:rPr lang="zh-TW" altLang="en-US" sz="2800" dirty="0" smtClean="0"/>
              <a:t>品牌</a:t>
            </a:r>
            <a:r>
              <a:rPr lang="zh-TW" altLang="en-US" sz="2800" dirty="0"/>
              <a:t>知名度建立緩慢</a:t>
            </a:r>
            <a:endParaRPr lang="en-US" altLang="zh-TW" sz="2800" dirty="0"/>
          </a:p>
        </p:txBody>
      </p:sp>
      <p:pic>
        <p:nvPicPr>
          <p:cNvPr id="36866" name="Picture 2" descr="http://www.vrwalker.net/public/sceneryfiles/1415/1415_17154_13165184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0166" y="2824774"/>
            <a:ext cx="6072198" cy="4033226"/>
          </a:xfrm>
          <a:prstGeom prst="rect">
            <a:avLst/>
          </a:prstGeom>
          <a:noFill/>
        </p:spPr>
      </p:pic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/>
        </p:nvGraphicFramePr>
        <p:xfrm>
          <a:off x="19050" y="635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963" name="文字方塊 3"/>
          <p:cNvSpPr txBox="1">
            <a:spLocks noChangeArrowheads="1"/>
          </p:cNvSpPr>
          <p:nvPr/>
        </p:nvSpPr>
        <p:spPr bwMode="auto">
          <a:xfrm>
            <a:off x="107950" y="173038"/>
            <a:ext cx="432117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5000" b="1" u="sng">
                <a:solidFill>
                  <a:srgbClr val="5E328E"/>
                </a:solidFill>
                <a:latin typeface="YD2002"/>
                <a:ea typeface="標楷體" pitchFamily="65" charset="-120"/>
              </a:rPr>
              <a:t>ＳＷＯＴ</a:t>
            </a:r>
            <a:r>
              <a:rPr lang="zh-TW" altLang="en-US" sz="5000" b="1" u="sng">
                <a:solidFill>
                  <a:srgbClr val="5E328E"/>
                </a:solidFill>
                <a:latin typeface="標楷體" pitchFamily="65" charset="-120"/>
                <a:ea typeface="標楷體" pitchFamily="65" charset="-120"/>
              </a:rPr>
              <a:t>分析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139700" y="1100138"/>
            <a:ext cx="8578850" cy="57261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文字方塊 14"/>
          <p:cNvSpPr txBox="1">
            <a:spLocks noChangeArrowheads="1"/>
          </p:cNvSpPr>
          <p:nvPr/>
        </p:nvSpPr>
        <p:spPr bwMode="auto">
          <a:xfrm>
            <a:off x="1008063" y="1427163"/>
            <a:ext cx="2520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3600" b="1" dirty="0" smtClean="0">
                <a:solidFill>
                  <a:schemeClr val="accent1">
                    <a:lumMod val="75000"/>
                  </a:schemeClr>
                </a:solidFill>
              </a:rPr>
              <a:t>機 會 </a:t>
            </a:r>
            <a:endParaRPr lang="zh-TW" alt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966" name="文字方塊 13"/>
          <p:cNvSpPr txBox="1">
            <a:spLocks noChangeArrowheads="1"/>
          </p:cNvSpPr>
          <p:nvPr/>
        </p:nvSpPr>
        <p:spPr bwMode="auto">
          <a:xfrm>
            <a:off x="395288" y="2220913"/>
            <a:ext cx="440857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Constantia" pitchFamily="18" charset="0"/>
              <a:buAutoNum type="arabicPeriod"/>
            </a:pPr>
            <a:r>
              <a:rPr lang="zh-TW" altLang="en-US" sz="2800" b="1" dirty="0" smtClean="0">
                <a:solidFill>
                  <a:srgbClr val="FF0000"/>
                </a:solidFill>
              </a:rPr>
              <a:t>陸客自由行逐年成長</a:t>
            </a:r>
            <a:endParaRPr lang="en-US" altLang="zh-TW" sz="2800" b="1" dirty="0">
              <a:solidFill>
                <a:srgbClr val="FF0000"/>
              </a:solidFill>
            </a:endParaRPr>
          </a:p>
          <a:p>
            <a:pPr marL="269875" indent="-269875">
              <a:buFont typeface="Constantia" pitchFamily="18" charset="0"/>
              <a:buAutoNum type="arabicPeriod"/>
            </a:pPr>
            <a:r>
              <a:rPr lang="zh-TW" altLang="en-US" sz="2800" dirty="0" smtClean="0"/>
              <a:t>大陸缺乏優質潛水場地</a:t>
            </a:r>
            <a:endParaRPr lang="en-US" altLang="zh-TW" sz="2800" dirty="0" smtClean="0"/>
          </a:p>
          <a:p>
            <a:pPr marL="269875" indent="-269875">
              <a:buFont typeface="Constantia" pitchFamily="18" charset="0"/>
              <a:buAutoNum type="arabicPeriod"/>
            </a:pPr>
            <a:r>
              <a:rPr lang="zh-TW" altLang="en-US" sz="2800" dirty="0" smtClean="0"/>
              <a:t>國内戶外休閒民眾增多</a:t>
            </a:r>
            <a:endParaRPr lang="en-US" altLang="zh-TW" sz="2800" dirty="0" smtClean="0"/>
          </a:p>
          <a:p>
            <a:pPr marL="269875" indent="-269875">
              <a:buFont typeface="Constantia" pitchFamily="18" charset="0"/>
              <a:buAutoNum type="arabicPeriod"/>
            </a:pPr>
            <a:r>
              <a:rPr lang="zh-TW" altLang="en-US" sz="2800" dirty="0" smtClean="0"/>
              <a:t>同時具有山林與海洋資源</a:t>
            </a:r>
            <a:endParaRPr lang="en-US" altLang="zh-TW" sz="2800" dirty="0" smtClean="0"/>
          </a:p>
        </p:txBody>
      </p:sp>
      <p:pic>
        <p:nvPicPr>
          <p:cNvPr id="40967" name="Picture 2" descr="C:\Users\WangLingYen\Desktop\未名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91025" y="2797175"/>
            <a:ext cx="475297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/>
        </p:nvGraphicFramePr>
        <p:xfrm>
          <a:off x="19050" y="635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1987" name="文字方塊 3"/>
          <p:cNvSpPr txBox="1">
            <a:spLocks noChangeArrowheads="1"/>
          </p:cNvSpPr>
          <p:nvPr/>
        </p:nvSpPr>
        <p:spPr bwMode="auto">
          <a:xfrm>
            <a:off x="107950" y="173038"/>
            <a:ext cx="432117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5000" b="1" u="sng">
                <a:solidFill>
                  <a:srgbClr val="5E328E"/>
                </a:solidFill>
                <a:latin typeface="YD2002"/>
                <a:ea typeface="標楷體" pitchFamily="65" charset="-120"/>
              </a:rPr>
              <a:t>ＳＷＯＴ</a:t>
            </a:r>
            <a:r>
              <a:rPr lang="zh-TW" altLang="en-US" sz="5000" b="1" u="sng">
                <a:solidFill>
                  <a:srgbClr val="5E328E"/>
                </a:solidFill>
                <a:latin typeface="標楷體" pitchFamily="65" charset="-120"/>
                <a:ea typeface="標楷體" pitchFamily="65" charset="-120"/>
              </a:rPr>
              <a:t>分析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139700" y="1100138"/>
            <a:ext cx="8578850" cy="57261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文字方塊 15"/>
          <p:cNvSpPr txBox="1">
            <a:spLocks noChangeArrowheads="1"/>
          </p:cNvSpPr>
          <p:nvPr/>
        </p:nvSpPr>
        <p:spPr bwMode="auto">
          <a:xfrm>
            <a:off x="722313" y="1412875"/>
            <a:ext cx="26146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3600" b="1" dirty="0" smtClean="0">
                <a:solidFill>
                  <a:schemeClr val="accent1">
                    <a:lumMod val="75000"/>
                  </a:schemeClr>
                </a:solidFill>
              </a:rPr>
              <a:t>威    脅</a:t>
            </a:r>
            <a:endParaRPr lang="zh-TW" alt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990" name="文字方塊 13"/>
          <p:cNvSpPr txBox="1">
            <a:spLocks noChangeArrowheads="1"/>
          </p:cNvSpPr>
          <p:nvPr/>
        </p:nvSpPr>
        <p:spPr bwMode="auto">
          <a:xfrm>
            <a:off x="374650" y="2178050"/>
            <a:ext cx="369684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Constantia" pitchFamily="18" charset="0"/>
              <a:buAutoNum type="arabicPeriod"/>
            </a:pPr>
            <a:r>
              <a:rPr lang="zh-TW" altLang="en-US" sz="2800" dirty="0" smtClean="0"/>
              <a:t>墾丁有</a:t>
            </a:r>
            <a:r>
              <a:rPr lang="en-US" altLang="zh-TW" sz="2800" dirty="0" smtClean="0"/>
              <a:t>13</a:t>
            </a:r>
            <a:r>
              <a:rPr lang="zh-TW" altLang="en-US" sz="2800" dirty="0" smtClean="0"/>
              <a:t>家競爭業者</a:t>
            </a:r>
            <a:endParaRPr lang="en-US" altLang="zh-TW" sz="2800" dirty="0" smtClean="0"/>
          </a:p>
          <a:p>
            <a:pPr>
              <a:buFont typeface="Constantia" pitchFamily="18" charset="0"/>
              <a:buAutoNum type="arabicPeriod"/>
            </a:pPr>
            <a:r>
              <a:rPr lang="zh-TW" altLang="en-US" sz="2800" dirty="0" smtClean="0"/>
              <a:t>新型水上活動出現</a:t>
            </a:r>
            <a:endParaRPr lang="en-US" altLang="zh-TW" sz="2800" dirty="0" smtClean="0"/>
          </a:p>
          <a:p>
            <a:pPr>
              <a:buFont typeface="Constantia" pitchFamily="18" charset="0"/>
              <a:buAutoNum type="arabicPeriod"/>
            </a:pPr>
            <a:r>
              <a:rPr lang="zh-TW" altLang="en-US" sz="2800" dirty="0" smtClean="0"/>
              <a:t>遊客多影響潛水環境</a:t>
            </a:r>
            <a:endParaRPr lang="en-US" altLang="zh-TW" sz="2800" dirty="0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3643314"/>
            <a:ext cx="4932534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客群</a:t>
            </a:r>
            <a:r>
              <a:rPr lang="en-US" altLang="zh-TW" dirty="0" smtClean="0"/>
              <a:t>-</a:t>
            </a:r>
            <a:r>
              <a:rPr lang="en-US" dirty="0" smtClean="0"/>
              <a:t>5W1H</a:t>
            </a:r>
            <a:r>
              <a:rPr lang="zh-TW" altLang="en-US" dirty="0" smtClean="0"/>
              <a:t>分析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Group 118"/>
          <p:cNvGraphicFramePr>
            <a:graphicFrameLocks noGrp="1"/>
          </p:cNvGraphicFramePr>
          <p:nvPr/>
        </p:nvGraphicFramePr>
        <p:xfrm>
          <a:off x="357158" y="1412875"/>
          <a:ext cx="8464578" cy="521220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06464"/>
                <a:gridCol w="928694"/>
                <a:gridCol w="6429420"/>
              </a:tblGrid>
              <a:tr h="666750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項   目 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分   析   結   果 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55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Why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動機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運動休閒、考照休閒、考照就業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rgbClr val="CCFFFF"/>
                    </a:solidFill>
                  </a:tcPr>
                </a:tc>
              </a:tr>
              <a:tr h="654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Who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對象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學生、年輕上班族、中老年上班族、家族、陸團</a:t>
                      </a:r>
                      <a:r>
                        <a:rPr kumimoji="0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客</a:t>
                      </a: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、陸背包客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rgbClr val="CCFFFF"/>
                    </a:solidFill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What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需求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潛水考照、潛水休閒、潛水體驗、遊艇派對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rgbClr val="CCFFFF"/>
                    </a:solidFill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Where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地點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潛水店、旅行社、網路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rgbClr val="CCFFFF"/>
                    </a:solidFill>
                  </a:tcPr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When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時間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-ExtB" pitchFamily="18" charset="-120"/>
                          <a:ea typeface="新細明體-ExtB" pitchFamily="18" charset="-120"/>
                        </a:rPr>
                        <a:t>寒暑假及週休假期－</a:t>
                      </a: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學生、年輕上班族</a:t>
                      </a:r>
                      <a:endParaRPr kumimoji="1" lang="en-US" altLang="zh-TW" sz="2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-ExtB" pitchFamily="18" charset="-120"/>
                          <a:ea typeface="新細明體-ExtB" pitchFamily="18" charset="-120"/>
                        </a:rPr>
                        <a:t>全年－</a:t>
                      </a: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中老年上班族、家族、團</a:t>
                      </a:r>
                      <a:r>
                        <a:rPr kumimoji="0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客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rgbClr val="CCFFFF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How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zh-TW" alt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如何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網路行銷、社群行銷</a:t>
                      </a:r>
                      <a:r>
                        <a:rPr kumimoji="1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1" lang="en-US" altLang="zh-TW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Facebook</a:t>
                      </a: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交流分享、部落格心得分享、Ｙ</a:t>
                      </a:r>
                      <a:r>
                        <a:rPr kumimoji="1" lang="en-US" altLang="zh-TW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ou</a:t>
                      </a: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Ｔ</a:t>
                      </a:r>
                      <a:r>
                        <a:rPr kumimoji="1" lang="en-US" altLang="zh-TW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ube</a:t>
                      </a: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影片介紹產品</a:t>
                      </a:r>
                      <a:r>
                        <a:rPr kumimoji="1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客群分析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158" y="1357298"/>
            <a:ext cx="8501122" cy="5143536"/>
          </a:xfrm>
        </p:spPr>
        <p:txBody>
          <a:bodyPr>
            <a:noAutofit/>
          </a:bodyPr>
          <a:lstStyle/>
          <a:p>
            <a:pPr marL="179388" indent="-179388">
              <a:lnSpc>
                <a:spcPct val="120000"/>
              </a:lnSpc>
            </a:pPr>
            <a:r>
              <a:rPr lang="zh-TW" altLang="en-US" sz="2400" b="1" dirty="0" smtClean="0"/>
              <a:t>主標副標眉標文案精神情境故事＝ </a:t>
            </a:r>
            <a:endParaRPr lang="en-US" altLang="zh-TW" sz="2400" b="1" dirty="0" smtClean="0"/>
          </a:p>
          <a:p>
            <a:pPr marL="179388" indent="-179388">
              <a:lnSpc>
                <a:spcPct val="120000"/>
              </a:lnSpc>
              <a:buNone/>
            </a:pPr>
            <a:r>
              <a:rPr lang="en-US" altLang="zh-TW" sz="2400" b="1" dirty="0" smtClean="0">
                <a:solidFill>
                  <a:srgbClr val="0000FF"/>
                </a:solidFill>
              </a:rPr>
              <a:t>   </a:t>
            </a:r>
            <a:r>
              <a:rPr lang="zh-TW" altLang="en-US" sz="2400" b="1" dirty="0" smtClean="0">
                <a:solidFill>
                  <a:srgbClr val="0000FF"/>
                </a:solidFill>
              </a:rPr>
              <a:t>年齡</a:t>
            </a:r>
            <a:r>
              <a:rPr lang="zh-TW" altLang="en-US" sz="2400" b="1" dirty="0" smtClean="0"/>
              <a:t>＊</a:t>
            </a:r>
            <a:r>
              <a:rPr lang="zh-TW" altLang="en-US" sz="2400" b="1" dirty="0" smtClean="0">
                <a:solidFill>
                  <a:srgbClr val="009900"/>
                </a:solidFill>
              </a:rPr>
              <a:t>關係</a:t>
            </a:r>
            <a:r>
              <a:rPr lang="zh-TW" altLang="en-US" sz="2400" b="1" dirty="0" smtClean="0"/>
              <a:t>＊</a:t>
            </a:r>
            <a:r>
              <a:rPr lang="zh-TW" altLang="en-US" sz="2400" b="1" dirty="0" smtClean="0">
                <a:solidFill>
                  <a:schemeClr val="accent6">
                    <a:lumMod val="50000"/>
                  </a:schemeClr>
                </a:solidFill>
              </a:rPr>
              <a:t>動機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zh-TW" altLang="en-US" sz="2400" b="1" dirty="0" smtClean="0">
                <a:solidFill>
                  <a:schemeClr val="accent6">
                    <a:lumMod val="50000"/>
                  </a:schemeClr>
                </a:solidFill>
              </a:rPr>
              <a:t>需求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zh-TW" altLang="en-US" sz="2400" b="1" dirty="0" smtClean="0">
                <a:solidFill>
                  <a:schemeClr val="accent6">
                    <a:lumMod val="50000"/>
                  </a:schemeClr>
                </a:solidFill>
              </a:rPr>
              <a:t>問題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zh-TW" altLang="en-US" sz="2400" b="1" dirty="0" smtClean="0">
                <a:solidFill>
                  <a:schemeClr val="accent6">
                    <a:lumMod val="50000"/>
                  </a:schemeClr>
                </a:solidFill>
              </a:rPr>
              <a:t>目的</a:t>
            </a:r>
            <a:r>
              <a:rPr lang="zh-TW" altLang="en-US" sz="2400" b="1" dirty="0" smtClean="0"/>
              <a:t>＊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節日</a:t>
            </a:r>
            <a:r>
              <a:rPr lang="en-US" sz="2400" b="1" dirty="0" smtClean="0">
                <a:solidFill>
                  <a:srgbClr val="7030A0"/>
                </a:solidFill>
              </a:rPr>
              <a:t>/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意義</a:t>
            </a:r>
            <a:r>
              <a:rPr lang="zh-TW" altLang="en-US" sz="2400" b="1" dirty="0" smtClean="0"/>
              <a:t>＊</a:t>
            </a:r>
            <a:r>
              <a:rPr lang="zh-TW" alt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情感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/</a:t>
            </a:r>
            <a:r>
              <a:rPr lang="zh-TW" alt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記憶</a:t>
            </a:r>
            <a:r>
              <a:rPr lang="zh-TW" altLang="en-US" sz="2400" b="1" dirty="0" smtClean="0"/>
              <a:t>＊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故事</a:t>
            </a:r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情境</a:t>
            </a:r>
          </a:p>
          <a:p>
            <a:pPr marL="179388" indent="-179388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</a:rPr>
              <a:t>18-25</a:t>
            </a:r>
            <a:r>
              <a:rPr lang="zh-TW" altLang="en-US" sz="2400" b="1" dirty="0" smtClean="0"/>
              <a:t>＊</a:t>
            </a:r>
            <a:r>
              <a:rPr lang="zh-TW" altLang="en-US" sz="2400" b="1" dirty="0" smtClean="0">
                <a:solidFill>
                  <a:srgbClr val="009900"/>
                </a:solidFill>
              </a:rPr>
              <a:t>父子</a:t>
            </a:r>
            <a:r>
              <a:rPr lang="en-US" sz="2400" b="1" dirty="0" smtClean="0">
                <a:solidFill>
                  <a:srgbClr val="009900"/>
                </a:solidFill>
              </a:rPr>
              <a:t>/</a:t>
            </a:r>
            <a:r>
              <a:rPr lang="zh-TW" altLang="en-US" sz="2400" b="1" dirty="0" smtClean="0">
                <a:solidFill>
                  <a:srgbClr val="009900"/>
                </a:solidFill>
              </a:rPr>
              <a:t>母子</a:t>
            </a:r>
            <a:r>
              <a:rPr lang="en-US" sz="2400" b="1" dirty="0" smtClean="0">
                <a:solidFill>
                  <a:srgbClr val="009900"/>
                </a:solidFill>
              </a:rPr>
              <a:t>/</a:t>
            </a:r>
            <a:r>
              <a:rPr lang="zh-TW" altLang="en-US" sz="2400" b="1" dirty="0" smtClean="0">
                <a:solidFill>
                  <a:srgbClr val="009900"/>
                </a:solidFill>
              </a:rPr>
              <a:t>親子</a:t>
            </a:r>
            <a:r>
              <a:rPr lang="en-US" sz="2400" b="1" dirty="0" smtClean="0">
                <a:solidFill>
                  <a:srgbClr val="009900"/>
                </a:solidFill>
              </a:rPr>
              <a:t>/</a:t>
            </a:r>
            <a:r>
              <a:rPr lang="zh-TW" altLang="en-US" sz="2400" b="1" dirty="0" smtClean="0">
                <a:solidFill>
                  <a:srgbClr val="009900"/>
                </a:solidFill>
              </a:rPr>
              <a:t>情人</a:t>
            </a:r>
            <a:r>
              <a:rPr lang="en-US" sz="2400" b="1" dirty="0" smtClean="0">
                <a:solidFill>
                  <a:srgbClr val="009900"/>
                </a:solidFill>
              </a:rPr>
              <a:t>/</a:t>
            </a:r>
            <a:r>
              <a:rPr lang="zh-TW" altLang="en-US" sz="2400" b="1" dirty="0" smtClean="0">
                <a:solidFill>
                  <a:srgbClr val="009900"/>
                </a:solidFill>
              </a:rPr>
              <a:t>老同學</a:t>
            </a:r>
            <a:r>
              <a:rPr lang="en-US" sz="2400" b="1" dirty="0" smtClean="0">
                <a:solidFill>
                  <a:srgbClr val="009900"/>
                </a:solidFill>
              </a:rPr>
              <a:t>/</a:t>
            </a:r>
            <a:r>
              <a:rPr lang="zh-TW" altLang="en-US" sz="2400" b="1" dirty="0" smtClean="0">
                <a:solidFill>
                  <a:srgbClr val="009900"/>
                </a:solidFill>
              </a:rPr>
              <a:t>新同學</a:t>
            </a:r>
            <a:r>
              <a:rPr lang="en-US" sz="2400" b="1" dirty="0" smtClean="0">
                <a:solidFill>
                  <a:srgbClr val="009900"/>
                </a:solidFill>
              </a:rPr>
              <a:t>/</a:t>
            </a:r>
            <a:r>
              <a:rPr lang="zh-TW" altLang="en-US" sz="2400" b="1" dirty="0" smtClean="0">
                <a:solidFill>
                  <a:srgbClr val="009900"/>
                </a:solidFill>
              </a:rPr>
              <a:t>同事</a:t>
            </a:r>
            <a:r>
              <a:rPr lang="en-US" sz="2400" b="1" dirty="0" smtClean="0">
                <a:solidFill>
                  <a:srgbClr val="009900"/>
                </a:solidFill>
              </a:rPr>
              <a:t>/</a:t>
            </a:r>
            <a:r>
              <a:rPr lang="zh-TW" altLang="en-US" sz="2400" b="1" dirty="0" smtClean="0">
                <a:solidFill>
                  <a:srgbClr val="009900"/>
                </a:solidFill>
              </a:rPr>
              <a:t>姐妹淘</a:t>
            </a:r>
            <a:r>
              <a:rPr lang="en-US" sz="2400" b="1" dirty="0" smtClean="0">
                <a:solidFill>
                  <a:srgbClr val="009900"/>
                </a:solidFill>
              </a:rPr>
              <a:t>/</a:t>
            </a:r>
            <a:r>
              <a:rPr lang="zh-TW" altLang="en-US" sz="2400" b="1" dirty="0" smtClean="0">
                <a:solidFill>
                  <a:srgbClr val="009900"/>
                </a:solidFill>
              </a:rPr>
              <a:t>好友</a:t>
            </a:r>
            <a:r>
              <a:rPr lang="zh-TW" altLang="en-US" sz="2400" b="1" dirty="0" smtClean="0"/>
              <a:t>＊</a:t>
            </a:r>
            <a:r>
              <a:rPr lang="zh-TW" altLang="en-US" sz="2400" b="1" dirty="0" smtClean="0">
                <a:solidFill>
                  <a:schemeClr val="accent6">
                    <a:lumMod val="50000"/>
                  </a:schemeClr>
                </a:solidFill>
              </a:rPr>
              <a:t>聯誼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zh-TW" altLang="en-US" sz="2400" b="1" dirty="0" smtClean="0">
                <a:solidFill>
                  <a:schemeClr val="accent6">
                    <a:lumMod val="50000"/>
                  </a:schemeClr>
                </a:solidFill>
              </a:rPr>
              <a:t>聚會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zh-TW" altLang="en-US" sz="2400" b="1" dirty="0" smtClean="0">
                <a:solidFill>
                  <a:schemeClr val="accent6">
                    <a:lumMod val="50000"/>
                  </a:schemeClr>
                </a:solidFill>
              </a:rPr>
              <a:t>學習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zh-TW" altLang="en-US" sz="2400" b="1" dirty="0" smtClean="0">
                <a:solidFill>
                  <a:schemeClr val="accent6">
                    <a:lumMod val="50000"/>
                  </a:schemeClr>
                </a:solidFill>
              </a:rPr>
              <a:t>體驗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zh-TW" altLang="en-US" sz="2400" b="1" dirty="0" smtClean="0">
                <a:solidFill>
                  <a:schemeClr val="accent6">
                    <a:lumMod val="50000"/>
                  </a:schemeClr>
                </a:solidFill>
              </a:rPr>
              <a:t>旅行</a:t>
            </a:r>
            <a:r>
              <a:rPr lang="zh-TW" altLang="en-US" sz="2400" b="1" dirty="0" smtClean="0"/>
              <a:t>＊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父親節</a:t>
            </a:r>
            <a:r>
              <a:rPr lang="en-US" sz="2400" b="1" dirty="0" smtClean="0">
                <a:solidFill>
                  <a:srgbClr val="7030A0"/>
                </a:solidFill>
              </a:rPr>
              <a:t>/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母親節</a:t>
            </a:r>
            <a:r>
              <a:rPr lang="en-US" sz="2400" b="1" dirty="0" smtClean="0">
                <a:solidFill>
                  <a:srgbClr val="7030A0"/>
                </a:solidFill>
              </a:rPr>
              <a:t>/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情人節</a:t>
            </a:r>
            <a:r>
              <a:rPr lang="en-US" sz="2400" b="1" dirty="0" smtClean="0">
                <a:solidFill>
                  <a:srgbClr val="7030A0"/>
                </a:solidFill>
              </a:rPr>
              <a:t>/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畢業旅行</a:t>
            </a:r>
            <a:r>
              <a:rPr lang="zh-TW" altLang="en-US" sz="2400" b="1" dirty="0" smtClean="0"/>
              <a:t>＊</a:t>
            </a:r>
            <a:r>
              <a:rPr lang="zh-TW" alt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感情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/</a:t>
            </a:r>
            <a:r>
              <a:rPr lang="zh-TW" alt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親情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/</a:t>
            </a:r>
            <a:r>
              <a:rPr lang="zh-TW" alt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友情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/</a:t>
            </a:r>
            <a:r>
              <a:rPr lang="zh-TW" alt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愛情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/</a:t>
            </a:r>
            <a:r>
              <a:rPr lang="zh-TW" alt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約會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/</a:t>
            </a:r>
            <a:r>
              <a:rPr lang="zh-TW" alt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海角七號</a:t>
            </a:r>
            <a:r>
              <a:rPr lang="zh-TW" altLang="en-US" sz="2400" b="1" dirty="0" smtClean="0"/>
              <a:t>＊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夏天</a:t>
            </a:r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沙灘</a:t>
            </a:r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海洋</a:t>
            </a:r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夜市</a:t>
            </a:r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美食</a:t>
            </a:r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游泳</a:t>
            </a:r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潛水</a:t>
            </a:r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墾丁</a:t>
            </a:r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天氣晴</a:t>
            </a:r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大太陽</a:t>
            </a:r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天氣熱</a:t>
            </a:r>
          </a:p>
          <a:p>
            <a:pPr marL="179388" indent="-179388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</a:rPr>
              <a:t>25-35</a:t>
            </a:r>
            <a:r>
              <a:rPr lang="zh-TW" altLang="en-US" sz="2400" b="1" dirty="0" smtClean="0">
                <a:solidFill>
                  <a:srgbClr val="0000FF"/>
                </a:solidFill>
              </a:rPr>
              <a:t>＊</a:t>
            </a:r>
            <a:r>
              <a:rPr lang="zh-TW" altLang="en-US" sz="2400" b="1" dirty="0" smtClean="0"/>
              <a:t> </a:t>
            </a:r>
            <a:r>
              <a:rPr lang="en-US" altLang="zh-TW" sz="2400" b="1" dirty="0" smtClean="0"/>
              <a:t>…</a:t>
            </a:r>
            <a:endParaRPr lang="zh-TW" altLang="en-US" sz="2400" b="1" dirty="0" smtClean="0"/>
          </a:p>
          <a:p>
            <a:pPr marL="179388" indent="-179388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</a:rPr>
              <a:t>35-45</a:t>
            </a:r>
            <a:r>
              <a:rPr lang="zh-TW" altLang="en-US" sz="2400" b="1" dirty="0" smtClean="0">
                <a:solidFill>
                  <a:srgbClr val="0000FF"/>
                </a:solidFill>
              </a:rPr>
              <a:t>＊</a:t>
            </a:r>
            <a:r>
              <a:rPr lang="en-US" altLang="zh-TW" sz="2400" b="1" dirty="0" smtClean="0"/>
              <a:t> …</a:t>
            </a:r>
            <a:endParaRPr lang="zh-TW" altLang="en-US" sz="2400" b="1" dirty="0" smtClean="0"/>
          </a:p>
          <a:p>
            <a:pPr marL="179388" indent="-179388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</a:rPr>
              <a:t>45-55</a:t>
            </a:r>
            <a:r>
              <a:rPr lang="zh-TW" altLang="en-US" sz="2400" b="1" dirty="0" smtClean="0">
                <a:solidFill>
                  <a:srgbClr val="0000FF"/>
                </a:solidFill>
              </a:rPr>
              <a:t>＊</a:t>
            </a:r>
            <a:r>
              <a:rPr lang="en-US" altLang="zh-TW" sz="2400" b="1" dirty="0" smtClean="0"/>
              <a:t> …</a:t>
            </a:r>
            <a:endParaRPr lang="zh-TW" altLang="en-US" sz="2400" b="1" dirty="0" smtClean="0"/>
          </a:p>
          <a:p>
            <a:pPr>
              <a:lnSpc>
                <a:spcPct val="120000"/>
              </a:lnSpc>
            </a:pPr>
            <a:endParaRPr lang="zh-TW" altLang="en-US" sz="24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矩形 4"/>
          <p:cNvSpPr>
            <a:spLocks noChangeArrowheads="1"/>
          </p:cNvSpPr>
          <p:nvPr/>
        </p:nvSpPr>
        <p:spPr bwMode="auto">
          <a:xfrm>
            <a:off x="6786563" y="33369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kumimoji="0" lang="zh-TW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9155" name="矩形 1"/>
          <p:cNvSpPr>
            <a:spLocks noChangeArrowheads="1"/>
          </p:cNvSpPr>
          <p:nvPr/>
        </p:nvSpPr>
        <p:spPr bwMode="auto">
          <a:xfrm>
            <a:off x="2985814" y="149225"/>
            <a:ext cx="295433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5400" b="1" u="sng" dirty="0">
                <a:solidFill>
                  <a:srgbClr val="5E328E"/>
                </a:solidFill>
                <a:latin typeface="標楷體" pitchFamily="65" charset="-120"/>
                <a:ea typeface="標楷體" pitchFamily="65" charset="-120"/>
              </a:rPr>
              <a:t>５力分析</a:t>
            </a:r>
          </a:p>
        </p:txBody>
      </p:sp>
      <p:sp>
        <p:nvSpPr>
          <p:cNvPr id="2" name="矩形 1"/>
          <p:cNvSpPr/>
          <p:nvPr/>
        </p:nvSpPr>
        <p:spPr>
          <a:xfrm>
            <a:off x="288925" y="1341438"/>
            <a:ext cx="228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kumimoji="0" lang="zh-TW" altLang="en-US" sz="2800" b="1" dirty="0">
                <a:solidFill>
                  <a:srgbClr val="0000FF"/>
                </a:solidFill>
                <a:latin typeface="新細明體"/>
                <a:ea typeface="新細明體"/>
              </a:rPr>
              <a:t>顧客：</a:t>
            </a:r>
            <a:endParaRPr kumimoji="0" lang="en-US" altLang="zh-TW" sz="2800" b="1" dirty="0">
              <a:solidFill>
                <a:srgbClr val="0000FF"/>
              </a:solidFill>
              <a:latin typeface="新細明體"/>
              <a:ea typeface="新細明體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新細明體"/>
              </a:rPr>
              <a:t>學生</a:t>
            </a:r>
            <a:endParaRPr lang="en-US" altLang="zh-TW" sz="2800" b="1" dirty="0" smtClean="0">
              <a:solidFill>
                <a:schemeClr val="accent2">
                  <a:lumMod val="75000"/>
                </a:schemeClr>
              </a:solidFill>
              <a:latin typeface="新細明體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新細明體"/>
              </a:rPr>
              <a:t>年輕及中老年上班族</a:t>
            </a:r>
            <a:endParaRPr lang="en-US" altLang="zh-TW" sz="2800" b="1" dirty="0" smtClean="0">
              <a:solidFill>
                <a:schemeClr val="accent2">
                  <a:lumMod val="75000"/>
                </a:schemeClr>
              </a:solidFill>
              <a:latin typeface="新細明體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新細明體"/>
              </a:rPr>
              <a:t>家族</a:t>
            </a:r>
            <a:endParaRPr lang="en-US" altLang="zh-TW" sz="2800" b="1" dirty="0" smtClean="0">
              <a:solidFill>
                <a:schemeClr val="accent2">
                  <a:lumMod val="75000"/>
                </a:schemeClr>
              </a:solidFill>
              <a:latin typeface="新細明體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新細明體"/>
              </a:rPr>
              <a:t>陸團客、陸背包客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1578" y="1085850"/>
            <a:ext cx="5060950" cy="541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矩形 4"/>
          <p:cNvSpPr>
            <a:spLocks noChangeArrowheads="1"/>
          </p:cNvSpPr>
          <p:nvPr/>
        </p:nvSpPr>
        <p:spPr bwMode="auto">
          <a:xfrm>
            <a:off x="6786563" y="33369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kumimoji="0" lang="zh-TW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0179" name="矩形 1"/>
          <p:cNvSpPr>
            <a:spLocks noChangeArrowheads="1"/>
          </p:cNvSpPr>
          <p:nvPr/>
        </p:nvSpPr>
        <p:spPr bwMode="auto">
          <a:xfrm>
            <a:off x="323850" y="149225"/>
            <a:ext cx="295433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5400" b="1" u="sng">
                <a:solidFill>
                  <a:srgbClr val="5E328E"/>
                </a:solidFill>
                <a:latin typeface="標楷體" pitchFamily="65" charset="-120"/>
                <a:ea typeface="標楷體" pitchFamily="65" charset="-120"/>
              </a:rPr>
              <a:t>５力分析</a:t>
            </a:r>
          </a:p>
        </p:txBody>
      </p:sp>
      <p:sp>
        <p:nvSpPr>
          <p:cNvPr id="50180" name="矩形 1"/>
          <p:cNvSpPr>
            <a:spLocks noChangeArrowheads="1"/>
          </p:cNvSpPr>
          <p:nvPr/>
        </p:nvSpPr>
        <p:spPr bwMode="auto">
          <a:xfrm>
            <a:off x="755650" y="1362075"/>
            <a:ext cx="57610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600" b="1" dirty="0">
                <a:solidFill>
                  <a:srgbClr val="000000"/>
                </a:solidFill>
                <a:latin typeface="新細明體" pitchFamily="18" charset="-120"/>
              </a:rPr>
              <a:t>供應商：</a:t>
            </a:r>
            <a:endParaRPr kumimoji="0" lang="en-US" altLang="zh-TW" sz="3600" b="1" dirty="0">
              <a:solidFill>
                <a:srgbClr val="000000"/>
              </a:solidFill>
              <a:latin typeface="新細明體" pitchFamily="18" charset="-120"/>
            </a:endParaRPr>
          </a:p>
          <a:p>
            <a:r>
              <a:rPr lang="zh-TW" altLang="en-US" sz="2800" dirty="0" smtClean="0">
                <a:solidFill>
                  <a:srgbClr val="000000"/>
                </a:solidFill>
                <a:latin typeface="新細明體"/>
              </a:rPr>
              <a:t>藍海灣潛水渡假中心</a:t>
            </a:r>
            <a:endParaRPr kumimoji="0" lang="zh-TW" altLang="en-US" sz="2800" b="1" dirty="0">
              <a:solidFill>
                <a:srgbClr val="000000"/>
              </a:solidFill>
              <a:latin typeface="新細明體" pitchFamily="18" charset="-120"/>
            </a:endParaRPr>
          </a:p>
        </p:txBody>
      </p:sp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571744"/>
            <a:ext cx="6637358" cy="4114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矩形 4"/>
          <p:cNvSpPr>
            <a:spLocks noChangeArrowheads="1"/>
          </p:cNvSpPr>
          <p:nvPr/>
        </p:nvSpPr>
        <p:spPr bwMode="auto">
          <a:xfrm>
            <a:off x="6786563" y="33369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kumimoji="0" lang="zh-TW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1203" name="矩形 1"/>
          <p:cNvSpPr>
            <a:spLocks noChangeArrowheads="1"/>
          </p:cNvSpPr>
          <p:nvPr/>
        </p:nvSpPr>
        <p:spPr bwMode="auto">
          <a:xfrm>
            <a:off x="323850" y="149225"/>
            <a:ext cx="295433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5400" b="1" u="sng">
                <a:solidFill>
                  <a:srgbClr val="5E328E"/>
                </a:solidFill>
                <a:latin typeface="標楷體" pitchFamily="65" charset="-120"/>
                <a:ea typeface="標楷體" pitchFamily="65" charset="-120"/>
              </a:rPr>
              <a:t>５力分析</a:t>
            </a:r>
          </a:p>
        </p:txBody>
      </p:sp>
      <p:sp>
        <p:nvSpPr>
          <p:cNvPr id="51204" name="矩形 1"/>
          <p:cNvSpPr>
            <a:spLocks noChangeArrowheads="1"/>
          </p:cNvSpPr>
          <p:nvPr/>
        </p:nvSpPr>
        <p:spPr bwMode="auto">
          <a:xfrm>
            <a:off x="73025" y="1285860"/>
            <a:ext cx="34559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4000" b="1" dirty="0">
                <a:solidFill>
                  <a:srgbClr val="000000"/>
                </a:solidFill>
                <a:latin typeface="新細明體" pitchFamily="18" charset="-120"/>
              </a:rPr>
              <a:t>現有競爭者</a:t>
            </a:r>
            <a:r>
              <a:rPr kumimoji="0" lang="zh-TW" altLang="en-US" sz="4000" b="1" dirty="0" smtClean="0">
                <a:solidFill>
                  <a:srgbClr val="000000"/>
                </a:solidFill>
                <a:latin typeface="新細明體" pitchFamily="18" charset="-120"/>
              </a:rPr>
              <a:t>：</a:t>
            </a:r>
            <a:endParaRPr kumimoji="0" lang="en-US" altLang="zh-TW" sz="4000" b="1" dirty="0">
              <a:solidFill>
                <a:srgbClr val="000000"/>
              </a:solidFill>
              <a:latin typeface="新細明體" pitchFamily="18" charset="-120"/>
            </a:endParaRPr>
          </a:p>
        </p:txBody>
      </p:sp>
      <p:pic>
        <p:nvPicPr>
          <p:cNvPr id="6" name="Picture 2" descr="https://encrypted-tbn2.gstatic.com/images?q=tbn:ANd9GcRb2pNTkccDPoMcErIlvfIfVQm-HJfwuPTjbAazRShAYZT5jUW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365104"/>
            <a:ext cx="4277027" cy="2434595"/>
          </a:xfrm>
          <a:prstGeom prst="rect">
            <a:avLst/>
          </a:prstGeom>
          <a:noFill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365104"/>
            <a:ext cx="3376847" cy="2419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105968"/>
            <a:ext cx="7632848" cy="225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5293691" y="4911719"/>
            <a:ext cx="18710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/>
              <a:t>澎澎潛水</a:t>
            </a:r>
            <a:endParaRPr lang="zh-TW" altLang="en-US" sz="3600" dirty="0"/>
          </a:p>
        </p:txBody>
      </p:sp>
      <p:sp>
        <p:nvSpPr>
          <p:cNvPr id="10" name="矩形 9"/>
          <p:cNvSpPr/>
          <p:nvPr/>
        </p:nvSpPr>
        <p:spPr>
          <a:xfrm>
            <a:off x="3203848" y="1455167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srgbClr val="0000FF"/>
                </a:solidFill>
              </a:rPr>
              <a:t>墾丁</a:t>
            </a:r>
            <a:r>
              <a:rPr lang="en-US" altLang="zh-TW" sz="2400" dirty="0" smtClean="0">
                <a:solidFill>
                  <a:srgbClr val="0000FF"/>
                </a:solidFill>
              </a:rPr>
              <a:t>13</a:t>
            </a:r>
            <a:r>
              <a:rPr lang="zh-TW" altLang="en-US" sz="2400" dirty="0" smtClean="0">
                <a:solidFill>
                  <a:srgbClr val="0000FF"/>
                </a:solidFill>
              </a:rPr>
              <a:t>家、綠島</a:t>
            </a:r>
            <a:r>
              <a:rPr lang="en-US" altLang="zh-TW" sz="2400" dirty="0" smtClean="0">
                <a:solidFill>
                  <a:srgbClr val="0000FF"/>
                </a:solidFill>
              </a:rPr>
              <a:t>7</a:t>
            </a:r>
            <a:r>
              <a:rPr lang="zh-TW" altLang="en-US" sz="2400" dirty="0" smtClean="0">
                <a:solidFill>
                  <a:srgbClr val="0000FF"/>
                </a:solidFill>
              </a:rPr>
              <a:t>家、澎澎</a:t>
            </a:r>
            <a:r>
              <a:rPr lang="en-US" altLang="zh-TW" sz="2400" dirty="0" smtClean="0">
                <a:solidFill>
                  <a:srgbClr val="0000FF"/>
                </a:solidFill>
              </a:rPr>
              <a:t>2</a:t>
            </a:r>
            <a:r>
              <a:rPr lang="zh-TW" altLang="en-US" sz="2400" dirty="0" smtClean="0">
                <a:solidFill>
                  <a:srgbClr val="0000FF"/>
                </a:solidFill>
              </a:rPr>
              <a:t>家潛水店家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0" y="332656"/>
            <a:ext cx="8556853" cy="619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956048" y="692696"/>
          <a:ext cx="2975992" cy="561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59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u="none" dirty="0" smtClean="0">
                          <a:solidFill>
                            <a:srgbClr val="FF66CC"/>
                          </a:solidFill>
                          <a:latin typeface="+mn-ea"/>
                          <a:ea typeface="+mn-ea"/>
                        </a:rPr>
                        <a:t>墾丁好好玩！</a:t>
                      </a:r>
                      <a:endParaRPr lang="zh-TW" altLang="en-US" sz="2800" b="1" u="none" dirty="0">
                        <a:solidFill>
                          <a:srgbClr val="FF66CC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u="none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前    言</a:t>
                      </a:r>
                      <a:endParaRPr lang="zh-TW" altLang="en-US" sz="2400" b="1" u="none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9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zh-TW" sz="2400" b="1" u="none" dirty="0" smtClean="0">
                          <a:solidFill>
                            <a:srgbClr val="66FFFF"/>
                          </a:solidFill>
                          <a:latin typeface="+mn-ea"/>
                          <a:ea typeface="+mn-ea"/>
                        </a:rPr>
                        <a:t>商品（服務）</a:t>
                      </a:r>
                      <a:r>
                        <a:rPr lang="zh-TW" altLang="en-US" sz="2400" b="1" u="none" dirty="0" smtClean="0">
                          <a:solidFill>
                            <a:srgbClr val="66FFFF"/>
                          </a:solidFill>
                          <a:latin typeface="+mn-ea"/>
                          <a:ea typeface="+mn-ea"/>
                        </a:rPr>
                        <a:t>介绍</a:t>
                      </a:r>
                      <a:endParaRPr lang="zh-TW" altLang="en-US" sz="2400" b="1" u="none" dirty="0">
                        <a:solidFill>
                          <a:srgbClr val="66FFFF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9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ＳＷＯＴ分析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9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u="none" dirty="0" smtClean="0">
                          <a:solidFill>
                            <a:srgbClr val="66FFFF"/>
                          </a:solidFill>
                          <a:latin typeface="+mn-ea"/>
                          <a:ea typeface="+mn-ea"/>
                        </a:rPr>
                        <a:t>客群</a:t>
                      </a:r>
                      <a:r>
                        <a:rPr lang="en-US" altLang="zh-TW" sz="2400" b="1" u="none" dirty="0" smtClean="0">
                          <a:solidFill>
                            <a:srgbClr val="66FFFF"/>
                          </a:solidFill>
                          <a:latin typeface="+mn-ea"/>
                          <a:ea typeface="+mn-ea"/>
                        </a:rPr>
                        <a:t>-5W1H</a:t>
                      </a:r>
                      <a:r>
                        <a:rPr lang="zh-TW" altLang="en-US" sz="2400" b="1" u="none" dirty="0" smtClean="0">
                          <a:solidFill>
                            <a:srgbClr val="66FFFF"/>
                          </a:solidFill>
                          <a:latin typeface="+mn-ea"/>
                          <a:ea typeface="+mn-ea"/>
                        </a:rPr>
                        <a:t>分析</a:t>
                      </a:r>
                      <a:endParaRPr lang="zh-TW" altLang="en-US" sz="2400" b="1" u="none" dirty="0">
                        <a:solidFill>
                          <a:srgbClr val="66FFFF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9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５力分析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9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u="none" dirty="0" smtClean="0">
                          <a:solidFill>
                            <a:srgbClr val="66FFFF"/>
                          </a:solidFill>
                          <a:latin typeface="+mn-ea"/>
                          <a:ea typeface="+mn-ea"/>
                        </a:rPr>
                        <a:t>STP</a:t>
                      </a:r>
                      <a:r>
                        <a:rPr lang="zh-TW" altLang="en-US" sz="2400" b="1" u="none" dirty="0" smtClean="0">
                          <a:solidFill>
                            <a:srgbClr val="66FFFF"/>
                          </a:solidFill>
                          <a:latin typeface="+mn-ea"/>
                          <a:ea typeface="+mn-ea"/>
                        </a:rPr>
                        <a:t>分析</a:t>
                      </a:r>
                      <a:endParaRPr lang="zh-TW" altLang="en-US" sz="2400" b="1" u="none" dirty="0">
                        <a:solidFill>
                          <a:srgbClr val="66FFFF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9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行銷組合</a:t>
                      </a:r>
                      <a: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4P+4C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9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u="none" dirty="0" smtClean="0">
                          <a:solidFill>
                            <a:srgbClr val="66FFFF"/>
                          </a:solidFill>
                          <a:latin typeface="+mn-ea"/>
                          <a:ea typeface="+mn-ea"/>
                        </a:rPr>
                        <a:t>網路平台應用</a:t>
                      </a:r>
                      <a:endParaRPr lang="zh-TW" altLang="en-US" sz="2400" b="1" u="none" dirty="0">
                        <a:solidFill>
                          <a:srgbClr val="66FFFF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9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創造需求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9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u="none" dirty="0" smtClean="0">
                          <a:solidFill>
                            <a:srgbClr val="66FFFF"/>
                          </a:solidFill>
                          <a:latin typeface="+mn-ea"/>
                          <a:ea typeface="+mn-ea"/>
                        </a:rPr>
                        <a:t>財務預測</a:t>
                      </a:r>
                      <a:endParaRPr lang="zh-TW" altLang="en-US" sz="2400" b="1" u="none" dirty="0">
                        <a:solidFill>
                          <a:srgbClr val="66FFFF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9000"/>
                      </a:schemeClr>
                    </a:solidFill>
                  </a:tcPr>
                </a:tc>
              </a:tr>
              <a:tr h="526464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u="none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結  語</a:t>
                      </a:r>
                      <a:endParaRPr lang="zh-TW" altLang="en-US" sz="2400" b="1" u="none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9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矩形 4"/>
          <p:cNvSpPr>
            <a:spLocks noChangeArrowheads="1"/>
          </p:cNvSpPr>
          <p:nvPr/>
        </p:nvSpPr>
        <p:spPr bwMode="auto">
          <a:xfrm>
            <a:off x="6786563" y="33369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kumimoji="0" lang="zh-TW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2228" name="矩形 1"/>
          <p:cNvSpPr>
            <a:spLocks noChangeArrowheads="1"/>
          </p:cNvSpPr>
          <p:nvPr/>
        </p:nvSpPr>
        <p:spPr bwMode="auto">
          <a:xfrm>
            <a:off x="323850" y="149225"/>
            <a:ext cx="295433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5400" b="1" u="sng">
                <a:solidFill>
                  <a:srgbClr val="5E328E"/>
                </a:solidFill>
                <a:latin typeface="標楷體" pitchFamily="65" charset="-120"/>
                <a:ea typeface="標楷體" pitchFamily="65" charset="-120"/>
              </a:rPr>
              <a:t>５力分析</a:t>
            </a:r>
          </a:p>
        </p:txBody>
      </p:sp>
      <p:sp>
        <p:nvSpPr>
          <p:cNvPr id="52229" name="矩形 1"/>
          <p:cNvSpPr>
            <a:spLocks noChangeArrowheads="1"/>
          </p:cNvSpPr>
          <p:nvPr/>
        </p:nvSpPr>
        <p:spPr bwMode="auto">
          <a:xfrm>
            <a:off x="36513" y="1341438"/>
            <a:ext cx="43194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5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潛在競爭者</a:t>
            </a:r>
            <a:r>
              <a:rPr kumimoji="0" lang="zh-TW" altLang="en-US" sz="54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endParaRPr kumimoji="0" lang="en-US" altLang="zh-TW" sz="54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2770" name="Picture 2" descr="南灣業者最近引進「噴射水動力飛行器」，墾管處表示違規。（翻攝自網路）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76872"/>
            <a:ext cx="8352928" cy="4581128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4427984" y="1556792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solidFill>
                  <a:srgbClr val="0000FF"/>
                </a:solidFill>
              </a:rPr>
              <a:t>噴射水動力飛行器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132856"/>
            <a:ext cx="4143404" cy="246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7" name="矩形 4"/>
          <p:cNvSpPr>
            <a:spLocks noChangeArrowheads="1"/>
          </p:cNvSpPr>
          <p:nvPr/>
        </p:nvSpPr>
        <p:spPr bwMode="auto">
          <a:xfrm>
            <a:off x="6786563" y="33369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kumimoji="0" lang="zh-TW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3252" name="矩形 1"/>
          <p:cNvSpPr>
            <a:spLocks noChangeArrowheads="1"/>
          </p:cNvSpPr>
          <p:nvPr/>
        </p:nvSpPr>
        <p:spPr bwMode="auto">
          <a:xfrm>
            <a:off x="323850" y="149225"/>
            <a:ext cx="295433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5400" b="1" u="sng">
                <a:solidFill>
                  <a:srgbClr val="5E328E"/>
                </a:solidFill>
                <a:latin typeface="標楷體" pitchFamily="65" charset="-120"/>
                <a:ea typeface="標楷體" pitchFamily="65" charset="-120"/>
              </a:rPr>
              <a:t>５力分析</a:t>
            </a:r>
          </a:p>
        </p:txBody>
      </p:sp>
      <p:sp>
        <p:nvSpPr>
          <p:cNvPr id="2" name="矩形 1"/>
          <p:cNvSpPr/>
          <p:nvPr/>
        </p:nvSpPr>
        <p:spPr>
          <a:xfrm>
            <a:off x="323850" y="1268760"/>
            <a:ext cx="228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kumimoji="0" lang="zh-TW" altLang="en-US" sz="4400" b="1" dirty="0">
                <a:solidFill>
                  <a:prstClr val="black"/>
                </a:solidFill>
                <a:latin typeface="新細明體"/>
                <a:ea typeface="新細明體"/>
              </a:rPr>
              <a:t>替代品</a:t>
            </a:r>
            <a:r>
              <a:rPr kumimoji="0" lang="zh-TW" altLang="en-US" sz="4400" b="1" dirty="0" smtClean="0">
                <a:solidFill>
                  <a:prstClr val="black"/>
                </a:solidFill>
                <a:latin typeface="新細明體"/>
                <a:ea typeface="新細明體"/>
              </a:rPr>
              <a:t>：</a:t>
            </a:r>
            <a:endParaRPr kumimoji="0" lang="en-US" altLang="zh-TW" sz="4400" b="1" dirty="0">
              <a:solidFill>
                <a:prstClr val="black"/>
              </a:solidFill>
              <a:latin typeface="新細明體"/>
              <a:ea typeface="新細明體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99792" y="1196752"/>
            <a:ext cx="5976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rgbClr val="0000FF"/>
                </a:solidFill>
              </a:rPr>
              <a:t>各項海上活動，包括香蕉船、浮潛、快艇、水上摩托車</a:t>
            </a:r>
            <a:r>
              <a:rPr lang="en-US" altLang="zh-TW" sz="2800" dirty="0" smtClean="0">
                <a:solidFill>
                  <a:srgbClr val="0000FF"/>
                </a:solidFill>
              </a:rPr>
              <a:t>…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241893"/>
            <a:ext cx="4032448" cy="261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195762"/>
            <a:ext cx="4129087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725" y="2132856"/>
            <a:ext cx="4033259" cy="250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STP</a:t>
            </a:r>
            <a:r>
              <a:rPr lang="zh-TW" altLang="en-US" dirty="0" smtClean="0"/>
              <a:t>分析</a:t>
            </a:r>
            <a:r>
              <a:rPr lang="en-US" altLang="zh-TW" dirty="0" smtClean="0"/>
              <a:t>--</a:t>
            </a:r>
            <a:r>
              <a:rPr lang="zh-TW" altLang="en-US" dirty="0" smtClean="0"/>
              <a:t>市場區隔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828668"/>
          </a:xfrm>
        </p:spPr>
        <p:txBody>
          <a:bodyPr>
            <a:normAutofit/>
          </a:bodyPr>
          <a:lstStyle/>
          <a:p>
            <a:r>
              <a:rPr lang="zh-TW" altLang="en-US" sz="2400" dirty="0" smtClean="0"/>
              <a:t>國中以下人口、 高中及大專生、年輕上班族、中老年上班族、銀髮族</a:t>
            </a:r>
            <a:endParaRPr lang="zh-TW" altLang="en-US" sz="2400" dirty="0"/>
          </a:p>
        </p:txBody>
      </p:sp>
      <p:graphicFrame>
        <p:nvGraphicFramePr>
          <p:cNvPr id="4" name="圖表 3"/>
          <p:cNvGraphicFramePr/>
          <p:nvPr/>
        </p:nvGraphicFramePr>
        <p:xfrm>
          <a:off x="1285852" y="2285992"/>
          <a:ext cx="7358114" cy="4572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142976" y="6215082"/>
          <a:ext cx="5270500" cy="304800"/>
        </p:xfrm>
        <a:graphic>
          <a:graphicData uri="http://schemas.openxmlformats.org/drawingml/2006/table">
            <a:tbl>
              <a:tblPr/>
              <a:tblGrid>
                <a:gridCol w="1054100"/>
                <a:gridCol w="1054100"/>
                <a:gridCol w="1054100"/>
                <a:gridCol w="1054100"/>
                <a:gridCol w="1054100"/>
              </a:tblGrid>
              <a:tr h="198120">
                <a:tc>
                  <a:txBody>
                    <a:bodyPr/>
                    <a:lstStyle/>
                    <a:p>
                      <a:pPr algn="ctr" fontAlgn="ctr"/>
                      <a:endParaRPr lang="en-US" altLang="zh-TW" sz="2000" b="0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000" b="0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000" b="0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000" b="0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000" b="0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4214810" y="2714620"/>
            <a:ext cx="1223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altLang="zh-TW" dirty="0" smtClean="0">
                <a:solidFill>
                  <a:srgbClr val="0000FF"/>
                </a:solidFill>
                <a:latin typeface="Times New Roman"/>
              </a:rPr>
              <a:t>3734674</a:t>
            </a:r>
            <a:r>
              <a:rPr lang="zh-TW" altLang="en-US" dirty="0" smtClean="0">
                <a:solidFill>
                  <a:srgbClr val="0000FF"/>
                </a:solidFill>
                <a:latin typeface="Times New Roman"/>
              </a:rPr>
              <a:t>人</a:t>
            </a:r>
            <a:endParaRPr lang="en-US" altLang="zh-TW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06042" y="3286124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altLang="zh-TW" dirty="0" smtClean="0">
                <a:solidFill>
                  <a:srgbClr val="0000FF"/>
                </a:solidFill>
                <a:latin typeface="Times New Roman"/>
              </a:rPr>
              <a:t>2261057</a:t>
            </a:r>
            <a:r>
              <a:rPr lang="zh-TW" altLang="en-US" dirty="0" smtClean="0">
                <a:solidFill>
                  <a:srgbClr val="0000FF"/>
                </a:solidFill>
                <a:latin typeface="Times New Roman"/>
              </a:rPr>
              <a:t>人</a:t>
            </a:r>
            <a:endParaRPr lang="en-US" altLang="zh-TW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48786" y="5715016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altLang="zh-TW" dirty="0" smtClean="0">
                <a:solidFill>
                  <a:srgbClr val="0000FF"/>
                </a:solidFill>
                <a:latin typeface="Times New Roman"/>
              </a:rPr>
              <a:t>6602572</a:t>
            </a:r>
            <a:r>
              <a:rPr lang="zh-TW" altLang="en-US" dirty="0" smtClean="0">
                <a:solidFill>
                  <a:srgbClr val="0000FF"/>
                </a:solidFill>
                <a:latin typeface="Times New Roman"/>
              </a:rPr>
              <a:t>人</a:t>
            </a:r>
            <a:endParaRPr lang="en-US" altLang="zh-TW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57158" y="3786190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altLang="zh-TW" dirty="0" smtClean="0">
                <a:solidFill>
                  <a:srgbClr val="0000FF"/>
                </a:solidFill>
                <a:latin typeface="Times New Roman"/>
              </a:rPr>
              <a:t>8295641</a:t>
            </a:r>
            <a:r>
              <a:rPr lang="zh-TW" altLang="en-US" dirty="0" smtClean="0">
                <a:solidFill>
                  <a:srgbClr val="0000FF"/>
                </a:solidFill>
                <a:latin typeface="Times New Roman"/>
              </a:rPr>
              <a:t>人</a:t>
            </a:r>
            <a:endParaRPr lang="en-US" altLang="zh-TW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43174" y="2714620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altLang="zh-TW" dirty="0" smtClean="0">
                <a:solidFill>
                  <a:srgbClr val="0000FF"/>
                </a:solidFill>
                <a:latin typeface="Times New Roman"/>
              </a:rPr>
              <a:t>2421878</a:t>
            </a:r>
            <a:r>
              <a:rPr lang="zh-TW" altLang="en-US" dirty="0" smtClean="0">
                <a:solidFill>
                  <a:srgbClr val="0000FF"/>
                </a:solidFill>
                <a:latin typeface="Times New Roman"/>
              </a:rPr>
              <a:t>人</a:t>
            </a:r>
            <a:endParaRPr lang="en-US" altLang="zh-TW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STP</a:t>
            </a:r>
            <a:r>
              <a:rPr lang="zh-TW" altLang="en-US" dirty="0" smtClean="0"/>
              <a:t>分析</a:t>
            </a:r>
            <a:r>
              <a:rPr lang="en-US" altLang="zh-TW" dirty="0" smtClean="0"/>
              <a:t>--</a:t>
            </a:r>
            <a:r>
              <a:rPr lang="zh-TW" altLang="en-US" dirty="0" smtClean="0"/>
              <a:t>目標市場</a:t>
            </a:r>
            <a:endParaRPr lang="zh-TW" altLang="en-US" dirty="0"/>
          </a:p>
        </p:txBody>
      </p:sp>
      <p:graphicFrame>
        <p:nvGraphicFramePr>
          <p:cNvPr id="4" name="Group 118"/>
          <p:cNvGraphicFramePr>
            <a:graphicFrameLocks noGrp="1"/>
          </p:cNvGraphicFramePr>
          <p:nvPr/>
        </p:nvGraphicFramePr>
        <p:xfrm>
          <a:off x="428596" y="2047884"/>
          <a:ext cx="8215370" cy="313563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928826"/>
                <a:gridCol w="6286544"/>
              </a:tblGrid>
              <a:tr h="6667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itchFamily="18" charset="0"/>
                        </a:rPr>
                        <a:t>產品</a:t>
                      </a: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lang="zh-TW" altLang="en-US" sz="2400" b="1" dirty="0" smtClean="0">
                          <a:solidFill>
                            <a:srgbClr val="FFFF00"/>
                          </a:solidFill>
                          <a:latin typeface="新細明體" pitchFamily="18" charset="-120"/>
                          <a:ea typeface="新細明體" pitchFamily="18" charset="-120"/>
                        </a:rPr>
                        <a:t>目標客群</a:t>
                      </a:r>
                      <a:endParaRPr kumimoji="0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rgbClr val="00FFFF"/>
                    </a:solidFill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lang="zh-TW" alt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墾丁潛水國際考照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高中及大學生、年輕上班族、中年上班族、大陸背包客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lang="zh-TW" alt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墾丁潛水自由行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高中及大學生、年輕上班族、中年上班族、退休銀髮族、大陸背包客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lang="zh-TW" alt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墾丁遊艇外海派對活動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中年上班族、退休銀髮族、大陸旅行團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cell3D prstMaterial="dkEdge">
                      <a:bevel prst="artDeco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STP</a:t>
            </a:r>
            <a:r>
              <a:rPr lang="zh-TW" altLang="en-US" dirty="0" smtClean="0"/>
              <a:t>分析</a:t>
            </a:r>
            <a:r>
              <a:rPr lang="en-US" altLang="zh-TW" dirty="0" smtClean="0"/>
              <a:t>--</a:t>
            </a:r>
            <a:r>
              <a:rPr lang="zh-TW" altLang="en-US" dirty="0" smtClean="0"/>
              <a:t>產品定位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經濟實惠，整合服務</a:t>
            </a:r>
            <a:endParaRPr lang="zh-TW" altLang="en-US" dirty="0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428868"/>
            <a:ext cx="3929090" cy="397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4214833"/>
            <a:ext cx="2882105" cy="217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2024129"/>
            <a:ext cx="2765934" cy="211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357158" y="443884"/>
          <a:ext cx="8501122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6860"/>
                <a:gridCol w="3994262"/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行銷組合</a:t>
                      </a: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4P+4C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產品（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Product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）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新細明體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顧客需求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(Customer)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93663" indent="-93663">
                        <a:buFont typeface="Arial" pitchFamily="34" charset="0"/>
                        <a:buChar char="•"/>
                      </a:pPr>
                      <a:r>
                        <a:rPr lang="zh-TW" altLang="en-US" sz="2000" dirty="0" smtClean="0"/>
                        <a:t>整合</a:t>
                      </a:r>
                      <a:r>
                        <a:rPr lang="zh-TW" altLang="zh-TW" sz="2000" dirty="0" smtClean="0"/>
                        <a:t>交通、食宿、休閑、考照</a:t>
                      </a:r>
                      <a:r>
                        <a:rPr lang="zh-TW" altLang="en-US" sz="2000" dirty="0" smtClean="0"/>
                        <a:t>服務</a:t>
                      </a:r>
                      <a:endParaRPr lang="en-US" altLang="zh-TW" sz="2000" dirty="0" smtClean="0"/>
                    </a:p>
                    <a:p>
                      <a:pPr marL="93663" indent="-93663">
                        <a:buFont typeface="Arial" pitchFamily="34" charset="0"/>
                        <a:buChar char="•"/>
                      </a:pPr>
                      <a:r>
                        <a:rPr lang="zh-TW" altLang="en-US" sz="2000" dirty="0" smtClean="0"/>
                        <a:t>讓</a:t>
                      </a:r>
                      <a:r>
                        <a:rPr lang="en-US" altLang="zh-TW" sz="2000" dirty="0" smtClean="0"/>
                        <a:t>fun </a:t>
                      </a:r>
                      <a:r>
                        <a:rPr lang="en-US" altLang="zh-TW" sz="2000" dirty="0" err="1" smtClean="0"/>
                        <a:t>kenting</a:t>
                      </a:r>
                      <a:r>
                        <a:rPr lang="zh-TW" altLang="en-US" sz="2000" dirty="0" smtClean="0"/>
                        <a:t>成為兩岸海上活動知名品牌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rgbClr val="0070C0"/>
                          </a:solidFill>
                        </a:rPr>
                        <a:t>滿足顧客多元需求</a:t>
                      </a:r>
                      <a:endParaRPr lang="zh-TW" altLang="en-US" sz="20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solidFill>
                            <a:srgbClr val="7030A0"/>
                          </a:solidFill>
                        </a:rPr>
                        <a:t>價格（</a:t>
                      </a:r>
                      <a:r>
                        <a:rPr lang="en-US" sz="2000" b="1" dirty="0" smtClean="0">
                          <a:solidFill>
                            <a:srgbClr val="7030A0"/>
                          </a:solidFill>
                        </a:rPr>
                        <a:t>Price）</a:t>
                      </a:r>
                      <a:endParaRPr lang="zh-TW" altLang="en-US" sz="2000" b="1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顧客成本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(Cost to the customer)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onstantia" pitchFamily="18" charset="0"/>
                        <a:ea typeface="新細明體" pitchFamily="18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93663" indent="-93663">
                        <a:buFont typeface="Arial" pitchFamily="34" charset="0"/>
                        <a:buChar char="•"/>
                      </a:pPr>
                      <a:r>
                        <a:rPr lang="zh-TW" altLang="en-US" sz="2000" dirty="0" smtClean="0"/>
                        <a:t>網路訂購，回饋顧客</a:t>
                      </a:r>
                      <a:endParaRPr lang="en-US" altLang="zh-TW" sz="2000" dirty="0" smtClean="0"/>
                    </a:p>
                    <a:p>
                      <a:pPr marL="93663" indent="-93663">
                        <a:buFont typeface="Arial" pitchFamily="34" charset="0"/>
                        <a:buChar char="•"/>
                      </a:pPr>
                      <a:r>
                        <a:rPr lang="zh-TW" altLang="en-US" sz="2000" dirty="0" smtClean="0"/>
                        <a:t>與同業相對價格便宜</a:t>
                      </a:r>
                      <a:r>
                        <a:rPr lang="en-US" altLang="zh-TW" sz="2000" dirty="0" smtClean="0"/>
                        <a:t>10%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rgbClr val="0070C0"/>
                          </a:solidFill>
                        </a:rPr>
                        <a:t>經濟實惠，讓顧客感受物超所值</a:t>
                      </a:r>
                      <a:endParaRPr lang="zh-TW" altLang="en-US" sz="20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通路（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Place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）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新細明體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便利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(Convenience)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zh-TW" altLang="en-US" sz="2000" dirty="0" smtClean="0"/>
                        <a:t>網路行銷、社群行銷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zh-TW" altLang="en-US" sz="2000" dirty="0" smtClean="0"/>
                        <a:t>淘寶網、</a:t>
                      </a:r>
                      <a:r>
                        <a:rPr lang="en-US" altLang="zh-TW" sz="2000" dirty="0" err="1" smtClean="0"/>
                        <a:t>PChome</a:t>
                      </a:r>
                      <a:r>
                        <a:rPr lang="zh-TW" altLang="en-US" sz="2000" dirty="0" smtClean="0"/>
                        <a:t>開賣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zh-TW" altLang="en-US" sz="2000" dirty="0" smtClean="0">
                          <a:solidFill>
                            <a:srgbClr val="0070C0"/>
                          </a:solidFill>
                        </a:rPr>
                        <a:t>顧客可</a:t>
                      </a:r>
                      <a:r>
                        <a:rPr lang="en-US" altLang="zh-TW" sz="2000" dirty="0" smtClean="0">
                          <a:solidFill>
                            <a:srgbClr val="0070C0"/>
                          </a:solidFill>
                        </a:rPr>
                        <a:t>24</a:t>
                      </a:r>
                      <a:r>
                        <a:rPr lang="zh-TW" altLang="en-US" sz="2000" dirty="0" smtClean="0">
                          <a:solidFill>
                            <a:srgbClr val="0070C0"/>
                          </a:solidFill>
                        </a:rPr>
                        <a:t>小時下單</a:t>
                      </a:r>
                      <a:endParaRPr lang="en-US" altLang="zh-TW" sz="2000" dirty="0" smtClean="0">
                        <a:solidFill>
                          <a:srgbClr val="0070C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zh-TW" altLang="en-US" sz="2000" dirty="0" smtClean="0">
                          <a:solidFill>
                            <a:srgbClr val="0070C0"/>
                          </a:solidFill>
                        </a:rPr>
                        <a:t>提供整合性服務</a:t>
                      </a:r>
                      <a:endParaRPr lang="zh-TW" altLang="en-US" sz="20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solidFill>
                            <a:srgbClr val="7030A0"/>
                          </a:solidFill>
                        </a:rPr>
                        <a:t>促銷（</a:t>
                      </a:r>
                      <a:r>
                        <a:rPr lang="en-US" sz="2000" b="1" dirty="0" smtClean="0">
                          <a:solidFill>
                            <a:srgbClr val="7030A0"/>
                          </a:solidFill>
                        </a:rPr>
                        <a:t>Promotion）</a:t>
                      </a:r>
                      <a:endParaRPr lang="zh-TW" altLang="en-US" sz="2000" b="1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溝通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(Communication)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93663" marR="0" indent="-936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000" dirty="0" err="1" smtClean="0"/>
                        <a:t>Facebook</a:t>
                      </a:r>
                      <a:r>
                        <a:rPr lang="zh-TW" altLang="en-US" sz="2000" dirty="0" smtClean="0"/>
                        <a:t>、部落格、 Ｙ</a:t>
                      </a:r>
                      <a:r>
                        <a:rPr lang="en-US" sz="2000" dirty="0" err="1" smtClean="0"/>
                        <a:t>ou</a:t>
                      </a:r>
                      <a:r>
                        <a:rPr lang="zh-TW" altLang="en-US" sz="2000" dirty="0" smtClean="0"/>
                        <a:t>Ｔ</a:t>
                      </a:r>
                      <a:r>
                        <a:rPr lang="en-US" sz="2000" dirty="0" err="1" smtClean="0"/>
                        <a:t>ube</a:t>
                      </a:r>
                      <a:r>
                        <a:rPr lang="zh-TW" altLang="en-US" sz="2000" dirty="0" smtClean="0"/>
                        <a:t> 行銷</a:t>
                      </a:r>
                      <a:endParaRPr lang="en-US" altLang="zh-TW" sz="2000" dirty="0" smtClean="0"/>
                    </a:p>
                    <a:p>
                      <a:pPr marL="93663" marR="0" indent="-936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</a:rPr>
                        <a:t>大陸微博、博客、優酷、土豆網行銷</a:t>
                      </a:r>
                    </a:p>
                    <a:p>
                      <a:pPr marL="93663" marR="0" indent="-936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</a:rPr>
                        <a:t>促銷方案：先繳</a:t>
                      </a:r>
                      <a:r>
                        <a:rPr lang="en-US" altLang="zh-TW" sz="2000" b="0" dirty="0" smtClean="0">
                          <a:solidFill>
                            <a:schemeClr val="tx1"/>
                          </a:solidFill>
                        </a:rPr>
                        <a:t>1/3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</a:rPr>
                        <a:t>預約訂金，兩年內有效</a:t>
                      </a:r>
                      <a:endParaRPr lang="en-US" altLang="zh-TW" sz="20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93663" marR="0" indent="-936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</a:rPr>
                        <a:t>網路宣傳</a:t>
                      </a:r>
                      <a:r>
                        <a:rPr lang="en-US" altLang="zh-TW" sz="20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</a:rPr>
                        <a:t>發送</a:t>
                      </a:r>
                      <a:r>
                        <a:rPr lang="en-US" altLang="zh-TW" sz="2000" b="0" dirty="0" smtClean="0">
                          <a:solidFill>
                            <a:schemeClr val="tx1"/>
                          </a:solidFill>
                        </a:rPr>
                        <a:t>EDM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</a:rPr>
                        <a:t>海報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</a:rPr>
                        <a:t>採用網路行銷模式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</a:rPr>
                        <a:t>專人電話服務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品牌形象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5720" y="1500174"/>
            <a:ext cx="864399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2400" dirty="0" smtClean="0">
                <a:solidFill>
                  <a:srgbClr val="0000FF"/>
                </a:solidFill>
              </a:rPr>
              <a:t>透過兩岸網路行銷，讓</a:t>
            </a:r>
            <a:r>
              <a:rPr lang="en-US" sz="2400" b="1" dirty="0" smtClean="0">
                <a:solidFill>
                  <a:srgbClr val="0000FF"/>
                </a:solidFill>
              </a:rPr>
              <a:t>fun </a:t>
            </a:r>
            <a:r>
              <a:rPr lang="en-US" sz="2400" b="1" dirty="0" err="1" smtClean="0">
                <a:solidFill>
                  <a:srgbClr val="0000FF"/>
                </a:solidFill>
              </a:rPr>
              <a:t>kenting</a:t>
            </a:r>
            <a:r>
              <a:rPr lang="zh-TW" altLang="en-US" sz="2400" dirty="0" smtClean="0">
                <a:solidFill>
                  <a:srgbClr val="0000FF"/>
                </a:solidFill>
              </a:rPr>
              <a:t>成為兩岸海上活動知名品牌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11612"/>
            <a:ext cx="9144000" cy="46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訂價策略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1000132"/>
          </a:xfrm>
        </p:spPr>
        <p:txBody>
          <a:bodyPr>
            <a:normAutofit/>
          </a:bodyPr>
          <a:lstStyle/>
          <a:p>
            <a:pPr marL="179388" indent="-179388"/>
            <a:r>
              <a:rPr lang="zh-TW" altLang="en-US" sz="2400" dirty="0" smtClean="0">
                <a:solidFill>
                  <a:srgbClr val="0000FF"/>
                </a:solidFill>
              </a:rPr>
              <a:t>與同業相對價格便宜</a:t>
            </a:r>
            <a:r>
              <a:rPr lang="en-US" sz="2400" dirty="0" smtClean="0">
                <a:solidFill>
                  <a:srgbClr val="0000FF"/>
                </a:solidFill>
              </a:rPr>
              <a:t>10%</a:t>
            </a:r>
            <a:r>
              <a:rPr lang="zh-TW" altLang="en-US" sz="2400" dirty="0" smtClean="0">
                <a:solidFill>
                  <a:srgbClr val="0000FF"/>
                </a:solidFill>
              </a:rPr>
              <a:t>以上，以</a:t>
            </a:r>
            <a:r>
              <a:rPr lang="en-US" altLang="zh-TW" sz="2400" dirty="0" smtClean="0">
                <a:solidFill>
                  <a:srgbClr val="0000FF"/>
                </a:solidFill>
              </a:rPr>
              <a:t>【</a:t>
            </a:r>
            <a:r>
              <a:rPr lang="zh-TW" altLang="en-US" sz="2400" dirty="0" smtClean="0">
                <a:solidFill>
                  <a:srgbClr val="0000FF"/>
                </a:solidFill>
              </a:rPr>
              <a:t>騏艦藍海灣三天二夜墾丁潛水旅遊超值優惠</a:t>
            </a:r>
            <a:r>
              <a:rPr lang="en-US" altLang="zh-TW" sz="2400" dirty="0" smtClean="0">
                <a:solidFill>
                  <a:srgbClr val="0000FF"/>
                </a:solidFill>
              </a:rPr>
              <a:t>】</a:t>
            </a:r>
            <a:r>
              <a:rPr lang="zh-TW" altLang="en-US" sz="2400" dirty="0" smtClean="0">
                <a:solidFill>
                  <a:srgbClr val="0000FF"/>
                </a:solidFill>
              </a:rPr>
              <a:t>團體報價為例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/>
        </p:nvGraphicFramePr>
        <p:xfrm>
          <a:off x="428597" y="2214554"/>
          <a:ext cx="8286807" cy="3895522"/>
        </p:xfrm>
        <a:graphic>
          <a:graphicData uri="http://schemas.openxmlformats.org/drawingml/2006/table">
            <a:tbl>
              <a:tblPr/>
              <a:tblGrid>
                <a:gridCol w="6357981"/>
                <a:gridCol w="928694"/>
                <a:gridCol w="1000132"/>
              </a:tblGrid>
              <a:tr h="50006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 超 值 優 惠 內 容</a:t>
                      </a:r>
                    </a:p>
                  </a:txBody>
                  <a:tcPr marL="5332" marR="5332" marT="5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 </a:t>
                      </a:r>
                      <a:r>
                        <a:rPr lang="zh-TW" altLang="en-US" sz="2000" b="0" i="0" u="none" strike="noStrike" dirty="0" smtClean="0">
                          <a:solidFill>
                            <a:srgbClr val="000000"/>
                          </a:solidFill>
                          <a:latin typeface="新細明體"/>
                        </a:rPr>
                        <a:t>行情價 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新細明體"/>
                      </a:endParaRPr>
                    </a:p>
                  </a:txBody>
                  <a:tcPr marL="5332" marR="5332" marT="5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 </a:t>
                      </a:r>
                      <a:r>
                        <a:rPr lang="zh-TW" altLang="en-US" sz="2000" b="0" i="0" u="none" strike="noStrike" dirty="0" smtClean="0">
                          <a:solidFill>
                            <a:srgbClr val="000000"/>
                          </a:solidFill>
                          <a:latin typeface="新細明體"/>
                        </a:rPr>
                        <a:t>本店價 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新細明體"/>
                      </a:endParaRPr>
                    </a:p>
                  </a:txBody>
                  <a:tcPr marL="5332" marR="5332" marT="5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61285">
                <a:tc>
                  <a:txBody>
                    <a:bodyPr/>
                    <a:lstStyle/>
                    <a:p>
                      <a:pPr marL="358775" indent="-263525" algn="l" fontAlgn="ctr">
                        <a:lnSpc>
                          <a:spcPct val="110000"/>
                        </a:lnSpc>
                      </a:pP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1.【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三天二夜住宿費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】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藍海灣潛水渡假中心雙人套房二間或四人獨棟小木屋</a:t>
                      </a:r>
                      <a:r>
                        <a:rPr lang="zh-TW" altLang="en-US" sz="2000" b="0" i="0" u="none" strike="noStrike" dirty="0" smtClean="0">
                          <a:solidFill>
                            <a:srgbClr val="000000"/>
                          </a:solidFill>
                          <a:latin typeface="新細明體"/>
                        </a:rPr>
                        <a:t>一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新細明體"/>
                      </a:endParaRPr>
                    </a:p>
                  </a:txBody>
                  <a:tcPr marL="5332" marR="5332" marT="5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 smtClean="0">
                          <a:solidFill>
                            <a:srgbClr val="000000"/>
                          </a:solidFill>
                          <a:latin typeface="新細明體"/>
                        </a:rPr>
                        <a:t>20,000 </a:t>
                      </a:r>
                      <a:endParaRPr lang="en-US" altLang="zh-TW" sz="2000" b="1" i="0" u="none" strike="noStrike" dirty="0">
                        <a:solidFill>
                          <a:srgbClr val="000000"/>
                        </a:solidFill>
                        <a:latin typeface="新細明體"/>
                      </a:endParaRPr>
                    </a:p>
                  </a:txBody>
                  <a:tcPr marL="5332" marR="5332" marT="5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 smtClean="0">
                          <a:solidFill>
                            <a:srgbClr val="000000"/>
                          </a:solidFill>
                          <a:latin typeface="新細明體"/>
                        </a:rPr>
                        <a:t>16,000 </a:t>
                      </a:r>
                      <a:endParaRPr lang="en-US" altLang="zh-TW" sz="2000" b="1" i="0" u="none" strike="noStrike" dirty="0">
                        <a:solidFill>
                          <a:srgbClr val="000000"/>
                        </a:solidFill>
                        <a:latin typeface="新細明體"/>
                      </a:endParaRPr>
                    </a:p>
                  </a:txBody>
                  <a:tcPr marL="5332" marR="5332" marT="5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97297">
                <a:tc>
                  <a:txBody>
                    <a:bodyPr/>
                    <a:lstStyle/>
                    <a:p>
                      <a:pPr marL="84138" indent="0" algn="l" fontAlgn="ctr">
                        <a:lnSpc>
                          <a:spcPct val="110000"/>
                        </a:lnSpc>
                      </a:pP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2.【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早餐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x2</a:t>
                      </a:r>
                      <a:r>
                        <a:rPr lang="en-US" altLang="zh-TW" sz="2000" b="0" i="0" u="none" strike="noStrike" dirty="0" smtClean="0">
                          <a:solidFill>
                            <a:srgbClr val="000000"/>
                          </a:solidFill>
                          <a:latin typeface="新細明體"/>
                        </a:rPr>
                        <a:t>】</a:t>
                      </a:r>
                      <a:r>
                        <a:rPr lang="zh-TW" altLang="en-US" sz="2000" b="0" i="0" u="none" strike="noStrike" dirty="0" smtClean="0">
                          <a:solidFill>
                            <a:srgbClr val="000000"/>
                          </a:solidFill>
                          <a:latin typeface="新細明體"/>
                        </a:rPr>
                        <a:t>提供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中、西自助式早餐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(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吃到飽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)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合計二餐。</a:t>
                      </a:r>
                    </a:p>
                  </a:txBody>
                  <a:tcPr marL="5332" marR="5332" marT="5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97297">
                <a:tc>
                  <a:txBody>
                    <a:bodyPr/>
                    <a:lstStyle/>
                    <a:p>
                      <a:pPr marL="84138" indent="0" algn="l" fontAlgn="ctr">
                        <a:lnSpc>
                          <a:spcPct val="110000"/>
                        </a:lnSpc>
                      </a:pP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3.【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午餐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x2</a:t>
                      </a:r>
                      <a:r>
                        <a:rPr lang="en-US" altLang="zh-TW" sz="2000" b="0" i="0" u="none" strike="noStrike" dirty="0" smtClean="0">
                          <a:solidFill>
                            <a:srgbClr val="000000"/>
                          </a:solidFill>
                          <a:latin typeface="新細明體"/>
                        </a:rPr>
                        <a:t>】</a:t>
                      </a:r>
                      <a:r>
                        <a:rPr lang="zh-TW" altLang="en-US" sz="2000" b="0" i="0" u="none" strike="noStrike" dirty="0" smtClean="0">
                          <a:solidFill>
                            <a:srgbClr val="000000"/>
                          </a:solidFill>
                          <a:latin typeface="新細明體"/>
                        </a:rPr>
                        <a:t>現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煮烹調風味套餐或合菜，合計二餐。</a:t>
                      </a:r>
                    </a:p>
                  </a:txBody>
                  <a:tcPr marL="5332" marR="5332" marT="5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97297">
                <a:tc>
                  <a:txBody>
                    <a:bodyPr/>
                    <a:lstStyle/>
                    <a:p>
                      <a:pPr marL="84138" indent="0" algn="l" fontAlgn="ctr">
                        <a:lnSpc>
                          <a:spcPct val="110000"/>
                        </a:lnSpc>
                      </a:pP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4.【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晚餐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x1</a:t>
                      </a:r>
                      <a:r>
                        <a:rPr lang="en-US" altLang="zh-TW" sz="2000" b="0" i="0" u="none" strike="noStrike" dirty="0" smtClean="0">
                          <a:solidFill>
                            <a:srgbClr val="000000"/>
                          </a:solidFill>
                          <a:latin typeface="新細明體"/>
                        </a:rPr>
                        <a:t>】</a:t>
                      </a:r>
                      <a:r>
                        <a:rPr lang="zh-TW" altLang="en-US" sz="2000" b="0" i="0" u="none" strike="noStrike" dirty="0" smtClean="0">
                          <a:solidFill>
                            <a:srgbClr val="000000"/>
                          </a:solidFill>
                          <a:latin typeface="新細明體"/>
                        </a:rPr>
                        <a:t>現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煮烹調風味套餐或合菜，合計一餐。</a:t>
                      </a:r>
                    </a:p>
                  </a:txBody>
                  <a:tcPr marL="5332" marR="5332" marT="5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61285">
                <a:tc>
                  <a:txBody>
                    <a:bodyPr/>
                    <a:lstStyle/>
                    <a:p>
                      <a:pPr marL="358775" indent="-263525" algn="l" fontAlgn="ctr">
                        <a:lnSpc>
                          <a:spcPct val="110000"/>
                        </a:lnSpc>
                      </a:pP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5.【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騏艦船潛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】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二趟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(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每趟安排二次潛水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)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，包含專車來回接送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/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潛水導遊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(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導潛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)/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空氣瓶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(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合計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4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支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/</a:t>
                      </a:r>
                      <a:r>
                        <a:rPr lang="zh-TW" altLang="en-US" sz="2000" b="0" i="0" u="none" strike="noStrike" dirty="0" smtClean="0">
                          <a:solidFill>
                            <a:srgbClr val="000000"/>
                          </a:solidFill>
                          <a:latin typeface="新細明體"/>
                        </a:rPr>
                        <a:t>每人。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新細明體"/>
                      </a:endParaRPr>
                    </a:p>
                  </a:txBody>
                  <a:tcPr marL="5332" marR="5332" marT="5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97297">
                <a:tc>
                  <a:txBody>
                    <a:bodyPr/>
                    <a:lstStyle/>
                    <a:p>
                      <a:pPr marL="84138" indent="0" algn="l" fontAlgn="ctr">
                        <a:lnSpc>
                          <a:spcPct val="110000"/>
                        </a:lnSpc>
                      </a:pP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6.【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其他活動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】(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二選一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)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：</a:t>
                      </a:r>
                    </a:p>
                  </a:txBody>
                  <a:tcPr marL="5332" marR="5332" marT="5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97297"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    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(1)【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免費機車</a:t>
                      </a:r>
                      <a:r>
                        <a:rPr lang="en-US" altLang="zh-TW" sz="2000" b="0" i="0" u="none" strike="noStrike" dirty="0" smtClean="0">
                          <a:solidFill>
                            <a:srgbClr val="000000"/>
                          </a:solidFill>
                          <a:latin typeface="新細明體"/>
                        </a:rPr>
                        <a:t>】</a:t>
                      </a:r>
                      <a:r>
                        <a:rPr lang="zh-TW" altLang="en-US" sz="2000" b="0" i="0" u="none" strike="noStrike" dirty="0" smtClean="0">
                          <a:solidFill>
                            <a:srgbClr val="000000"/>
                          </a:solidFill>
                          <a:latin typeface="新細明體"/>
                        </a:rPr>
                        <a:t>二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人一台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(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需備有機車駕照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)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。</a:t>
                      </a:r>
                    </a:p>
                  </a:txBody>
                  <a:tcPr marL="5332" marR="5332" marT="5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 四  人  合  計  優  惠  價  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/  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每  套 </a:t>
                      </a:r>
                    </a:p>
                  </a:txBody>
                  <a:tcPr marL="5332" marR="5332" marT="5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97297"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    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(2)【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夜遊導覽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】</a:t>
                      </a:r>
                      <a:r>
                        <a:rPr lang="zh-TW" altLang="en-US" sz="2000" b="0" i="0" u="none" strike="noStrike" dirty="0" smtClean="0">
                          <a:solidFill>
                            <a:srgbClr val="000000"/>
                          </a:solidFill>
                          <a:latin typeface="新細明體"/>
                        </a:rPr>
                        <a:t>墾丁夜遊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導覽及星空解說。</a:t>
                      </a:r>
                    </a:p>
                  </a:txBody>
                  <a:tcPr marL="5332" marR="5332" marT="5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428596" y="6119360"/>
            <a:ext cx="83582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b="1" dirty="0" smtClean="0">
                <a:solidFill>
                  <a:srgbClr val="0000FF"/>
                </a:solidFill>
              </a:rPr>
              <a:t>★附註說明：</a:t>
            </a:r>
            <a:endParaRPr lang="zh-TW" altLang="en-US" sz="1400" dirty="0" smtClean="0">
              <a:solidFill>
                <a:srgbClr val="0000FF"/>
              </a:solidFill>
            </a:endParaRPr>
          </a:p>
          <a:p>
            <a:r>
              <a:rPr lang="en-US" altLang="zh-TW" sz="1400" b="1" dirty="0" smtClean="0">
                <a:solidFill>
                  <a:srgbClr val="0000FF"/>
                </a:solidFill>
              </a:rPr>
              <a:t>1.</a:t>
            </a:r>
            <a:r>
              <a:rPr lang="zh-TW" altLang="en-US" sz="1400" b="1" dirty="0" smtClean="0">
                <a:solidFill>
                  <a:srgbClr val="0000FF"/>
                </a:solidFill>
              </a:rPr>
              <a:t>本專案農曆春節、連續假日、春吶期間及暑假週六不適用。</a:t>
            </a:r>
            <a:endParaRPr lang="zh-TW" altLang="en-US" sz="1400" dirty="0" smtClean="0">
              <a:solidFill>
                <a:srgbClr val="0000FF"/>
              </a:solidFill>
            </a:endParaRPr>
          </a:p>
          <a:p>
            <a:r>
              <a:rPr lang="en-US" altLang="zh-TW" sz="1400" b="1" dirty="0" smtClean="0">
                <a:solidFill>
                  <a:srgbClr val="0000FF"/>
                </a:solidFill>
              </a:rPr>
              <a:t>2.</a:t>
            </a:r>
            <a:r>
              <a:rPr lang="zh-TW" altLang="en-US" sz="1400" b="1" dirty="0" smtClean="0">
                <a:solidFill>
                  <a:srgbClr val="0000FF"/>
                </a:solidFill>
              </a:rPr>
              <a:t>本專案報價為四人合計團體價格，不足四人以四人計價；超過四人每人另加費用如右→ </a:t>
            </a:r>
            <a:r>
              <a:rPr lang="en-US" altLang="zh-TW" sz="1400" b="1" dirty="0" smtClean="0">
                <a:solidFill>
                  <a:srgbClr val="0000FF"/>
                </a:solidFill>
              </a:rPr>
              <a:t>5,000 / </a:t>
            </a:r>
            <a:r>
              <a:rPr lang="zh-TW" altLang="en-US" sz="1400" b="1" dirty="0" smtClean="0">
                <a:solidFill>
                  <a:srgbClr val="0000FF"/>
                </a:solidFill>
              </a:rPr>
              <a:t>每人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銷售通路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5720" y="1571612"/>
            <a:ext cx="8229600" cy="4525963"/>
          </a:xfrm>
        </p:spPr>
        <p:txBody>
          <a:bodyPr>
            <a:normAutofit/>
          </a:bodyPr>
          <a:lstStyle/>
          <a:p>
            <a:r>
              <a:rPr lang="zh-TW" altLang="en-US" sz="2400" dirty="0" smtClean="0"/>
              <a:t>網路行銷</a:t>
            </a:r>
            <a:endParaRPr lang="en-US" altLang="zh-TW" sz="2400" dirty="0" smtClean="0"/>
          </a:p>
          <a:p>
            <a:r>
              <a:rPr lang="zh-TW" altLang="en-US" sz="2400" dirty="0" smtClean="0"/>
              <a:t>社群行銷</a:t>
            </a:r>
            <a:endParaRPr lang="zh-TW" altLang="en-US" sz="2400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357297"/>
            <a:ext cx="6429420" cy="535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銷售通路</a:t>
            </a:r>
            <a:r>
              <a:rPr lang="en-US" altLang="zh-TW" dirty="0" smtClean="0">
                <a:solidFill>
                  <a:srgbClr val="C00000"/>
                </a:solidFill>
              </a:rPr>
              <a:t>—</a:t>
            </a:r>
            <a:r>
              <a:rPr lang="zh-TW" altLang="en-US" dirty="0" smtClean="0">
                <a:solidFill>
                  <a:srgbClr val="C00000"/>
                </a:solidFill>
              </a:rPr>
              <a:t>網路平台應用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525963"/>
          </a:xfrm>
        </p:spPr>
        <p:txBody>
          <a:bodyPr/>
          <a:lstStyle/>
          <a:p>
            <a:r>
              <a:rPr lang="zh-TW" altLang="en-US" dirty="0" smtClean="0"/>
              <a:t>網路行銷、社群行銷</a:t>
            </a:r>
            <a:endParaRPr lang="zh-TW" altLang="en-US" dirty="0"/>
          </a:p>
        </p:txBody>
      </p:sp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428868"/>
            <a:ext cx="507369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3483471"/>
            <a:ext cx="2571736" cy="94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1716" y="2214554"/>
            <a:ext cx="451228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674921"/>
            <a:ext cx="6072229" cy="5040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000232" y="413073"/>
            <a:ext cx="4857784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TW" sz="2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【</a:t>
            </a:r>
            <a:r>
              <a:rPr kumimoji="1" lang="zh-TW" sz="2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多久，沒去墾丁？</a:t>
            </a:r>
            <a:r>
              <a:rPr kumimoji="1" lang="zh-TW" altLang="zh-TW" sz="2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】</a:t>
            </a:r>
            <a:endParaRPr kumimoji="1" lang="zh-TW" altLang="zh-TW" sz="2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000" b="0" i="0" u="none" strike="no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想和誰一起去吹吹風？</a:t>
            </a:r>
            <a:endParaRPr kumimoji="1" lang="zh-TW" altLang="en-US" sz="2000" b="0" i="0" u="none" strike="noStrike" cap="none" normalizeH="0" baseline="0" dirty="0" smtClean="0">
              <a:ln>
                <a:noFill/>
              </a:ln>
              <a:solidFill>
                <a:srgbClr val="009900"/>
              </a:solidFill>
              <a:effectLst/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0" i="0" u="none" strike="no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                     </a:t>
            </a:r>
            <a:r>
              <a:rPr kumimoji="1" lang="zh-TW" alt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擁抱墾丁，正是時候</a:t>
            </a:r>
            <a:r>
              <a:rPr kumimoji="1" lang="en-US" altLang="zh-TW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…</a:t>
            </a:r>
            <a:r>
              <a:rPr kumimoji="1" lang="en-US" altLang="zh-TW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zh-TW" altLang="en-US" dirty="0" smtClean="0"/>
              <a:t>淘寶網開賣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9144000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推廣活動</a:t>
            </a:r>
            <a:r>
              <a:rPr lang="en-US" altLang="zh-TW" dirty="0" smtClean="0">
                <a:solidFill>
                  <a:srgbClr val="C00000"/>
                </a:solidFill>
              </a:rPr>
              <a:t>—</a:t>
            </a:r>
            <a:r>
              <a:rPr lang="zh-TW" altLang="en-US" dirty="0" smtClean="0">
                <a:solidFill>
                  <a:srgbClr val="C00000"/>
                </a:solidFill>
              </a:rPr>
              <a:t>網路平台應用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台灣社群平台行銷：</a:t>
            </a:r>
            <a:r>
              <a:rPr lang="en-US" dirty="0" err="1" smtClean="0"/>
              <a:t>Facebook</a:t>
            </a:r>
            <a:r>
              <a:rPr lang="zh-TW" altLang="en-US" dirty="0" smtClean="0"/>
              <a:t>、部落格、 Ｙ</a:t>
            </a:r>
            <a:r>
              <a:rPr lang="en-US" dirty="0" err="1" smtClean="0"/>
              <a:t>ou</a:t>
            </a:r>
            <a:r>
              <a:rPr lang="zh-TW" altLang="en-US" dirty="0" smtClean="0"/>
              <a:t>Ｔ</a:t>
            </a:r>
            <a:r>
              <a:rPr lang="en-US" dirty="0" err="1" smtClean="0"/>
              <a:t>ube</a:t>
            </a:r>
            <a:r>
              <a:rPr lang="zh-TW" altLang="en-US" dirty="0" smtClean="0"/>
              <a:t> 、</a:t>
            </a:r>
            <a:r>
              <a:rPr lang="en-US" altLang="zh-TW" dirty="0" err="1" smtClean="0"/>
              <a:t>PChome</a:t>
            </a:r>
            <a:endParaRPr lang="zh-TW" altLang="en-US" dirty="0" smtClean="0"/>
          </a:p>
          <a:p>
            <a:r>
              <a:rPr lang="zh-TW" altLang="en-US" dirty="0" smtClean="0"/>
              <a:t>墾丁</a:t>
            </a:r>
            <a:r>
              <a:rPr lang="en-US" dirty="0" smtClean="0"/>
              <a:t>YAHOO</a:t>
            </a:r>
            <a:r>
              <a:rPr lang="zh-TW" altLang="en-US" dirty="0" smtClean="0"/>
              <a:t>部落格</a:t>
            </a:r>
            <a:r>
              <a:rPr lang="en-US" dirty="0" smtClean="0"/>
              <a:t>： </a:t>
            </a:r>
            <a:r>
              <a:rPr lang="en-US" u="sng" dirty="0" smtClean="0">
                <a:hlinkClick r:id="rId2"/>
              </a:rPr>
              <a:t>http://tw.myblog.yahoo.com/kenting-fun</a:t>
            </a:r>
            <a:endParaRPr lang="zh-TW" altLang="en-US" dirty="0" smtClean="0"/>
          </a:p>
          <a:p>
            <a:r>
              <a:rPr lang="zh-TW" altLang="en-US" dirty="0" smtClean="0"/>
              <a:t>大陸社群平台行銷：淘寶網、微博、博客、優酷、土豆</a:t>
            </a:r>
          </a:p>
          <a:p>
            <a:r>
              <a:rPr lang="zh-TW" altLang="en-US" dirty="0" smtClean="0">
                <a:solidFill>
                  <a:srgbClr val="FF0000"/>
                </a:solidFill>
              </a:rPr>
              <a:t>促銷方案：先繳</a:t>
            </a:r>
            <a:r>
              <a:rPr lang="en-US" dirty="0" smtClean="0">
                <a:solidFill>
                  <a:srgbClr val="FF0000"/>
                </a:solidFill>
              </a:rPr>
              <a:t>1/3</a:t>
            </a:r>
            <a:r>
              <a:rPr lang="zh-TW" altLang="en-US" dirty="0" smtClean="0">
                <a:solidFill>
                  <a:srgbClr val="FF0000"/>
                </a:solidFill>
              </a:rPr>
              <a:t>預約訂金，兩年內有效</a:t>
            </a:r>
            <a:r>
              <a:rPr lang="en-US" dirty="0" smtClean="0">
                <a:solidFill>
                  <a:srgbClr val="FF0000"/>
                </a:solidFill>
              </a:rPr>
              <a:t>!!</a:t>
            </a:r>
            <a:endParaRPr lang="zh-TW" altLang="en-US" dirty="0" smtClean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07488" cy="664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微博宣傳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974" y="1600200"/>
            <a:ext cx="8827027" cy="50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博客分享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9144000" cy="514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優酷宣傳打動人心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1285897"/>
            <a:ext cx="83058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土豆影片吸引大陸客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Y</a:t>
            </a:r>
            <a:r>
              <a:rPr lang="en-US" dirty="0" smtClean="0"/>
              <a:t>ou</a:t>
            </a:r>
            <a:r>
              <a:rPr lang="en-US" altLang="zh-TW" dirty="0" smtClean="0"/>
              <a:t>T</a:t>
            </a:r>
            <a:r>
              <a:rPr lang="en-US" dirty="0" smtClean="0"/>
              <a:t>ube</a:t>
            </a:r>
            <a:r>
              <a:rPr lang="zh-TW" altLang="en-US" dirty="0" smtClean="0"/>
              <a:t>影片吸引台灣客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506902"/>
            <a:ext cx="9059961" cy="537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Y</a:t>
            </a:r>
            <a:r>
              <a:rPr lang="en-US" dirty="0" smtClean="0"/>
              <a:t>ou</a:t>
            </a:r>
            <a:r>
              <a:rPr lang="en-US" altLang="zh-TW" dirty="0" smtClean="0"/>
              <a:t>T</a:t>
            </a:r>
            <a:r>
              <a:rPr lang="en-US" dirty="0" smtClean="0"/>
              <a:t>ube</a:t>
            </a:r>
            <a:r>
              <a:rPr lang="zh-TW" altLang="en-US" dirty="0" smtClean="0"/>
              <a:t>影片</a:t>
            </a:r>
            <a:r>
              <a:rPr lang="en-US" dirty="0" smtClean="0"/>
              <a:t>-</a:t>
            </a:r>
            <a:r>
              <a:rPr lang="zh-TW" altLang="en-US" dirty="0" smtClean="0"/>
              <a:t>潛水教學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8572560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5717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</a:rPr>
              <a:t>老朋友、老同學、老同事、 全家人、 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</a:rPr>
              <a:t>… </a:t>
            </a:r>
            <a:r>
              <a:rPr lang="zh-TW" altLang="en-US" sz="2400" dirty="0" smtClean="0"/>
              <a:t/>
            </a:r>
            <a:br>
              <a:rPr lang="zh-TW" altLang="en-US" sz="2400" dirty="0" smtClean="0"/>
            </a:br>
            <a:r>
              <a:rPr lang="zh-TW" altLang="en-US" sz="2400" dirty="0" smtClean="0">
                <a:solidFill>
                  <a:srgbClr val="0000FF"/>
                </a:solidFill>
              </a:rPr>
              <a:t>相約一起，去墾丁體驗潛水，留下難忘回憶。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214" y="1678780"/>
            <a:ext cx="7269112" cy="489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Facebook</a:t>
            </a:r>
            <a:r>
              <a:rPr lang="zh-TW" altLang="en-US" dirty="0" smtClean="0"/>
              <a:t>社群行銷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58998"/>
            <a:ext cx="8786874" cy="5599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墾丁潛水在許願賓果上架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5" y="1309710"/>
            <a:ext cx="89344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社群廣告</a:t>
            </a:r>
            <a:r>
              <a:rPr lang="en-US" altLang="zh-TW" dirty="0" smtClean="0"/>
              <a:t>-</a:t>
            </a:r>
            <a:r>
              <a:rPr lang="zh-TW" altLang="en-US" dirty="0" smtClean="0"/>
              <a:t>臉書故事館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墾丁好好玩部落格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1884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社群廣告</a:t>
            </a:r>
            <a:r>
              <a:rPr lang="en-US" altLang="zh-TW" dirty="0" smtClean="0"/>
              <a:t>-</a:t>
            </a:r>
            <a:r>
              <a:rPr lang="zh-TW" altLang="en-US" dirty="0" smtClean="0"/>
              <a:t>臉書旅行館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1884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網路宣傳</a:t>
            </a:r>
            <a:r>
              <a:rPr lang="en-US" altLang="zh-TW" dirty="0" smtClean="0"/>
              <a:t>-</a:t>
            </a:r>
            <a:r>
              <a:rPr lang="zh-TW" altLang="en-US" dirty="0" smtClean="0"/>
              <a:t>發送</a:t>
            </a:r>
            <a:r>
              <a:rPr lang="en-US" dirty="0" smtClean="0"/>
              <a:t>EDM</a:t>
            </a:r>
            <a:r>
              <a:rPr lang="zh-TW" altLang="en-US" dirty="0" smtClean="0"/>
              <a:t>海報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4043362" cy="4525963"/>
          </a:xfrm>
        </p:spPr>
        <p:txBody>
          <a:bodyPr>
            <a:normAutofit/>
          </a:bodyPr>
          <a:lstStyle/>
          <a:p>
            <a:r>
              <a:rPr lang="zh-TW" altLang="en-US" sz="2400" dirty="0" smtClean="0"/>
              <a:t>除在</a:t>
            </a:r>
            <a:r>
              <a:rPr lang="en-US" sz="2400" dirty="0" smtClean="0"/>
              <a:t>yahoo</a:t>
            </a:r>
            <a:r>
              <a:rPr lang="zh-TW" altLang="en-US" sz="2400" dirty="0" smtClean="0"/>
              <a:t>開設</a:t>
            </a:r>
            <a:r>
              <a:rPr lang="en-US" sz="2400" dirty="0" smtClean="0"/>
              <a:t>fun </a:t>
            </a:r>
            <a:r>
              <a:rPr lang="en-US" sz="2400" dirty="0" err="1" smtClean="0"/>
              <a:t>kenting</a:t>
            </a:r>
            <a:r>
              <a:rPr lang="zh-TW" altLang="en-US" sz="2400" dirty="0" smtClean="0"/>
              <a:t>部落格，提供最新相關文章、留言板、部落格相簿；並發送</a:t>
            </a:r>
            <a:r>
              <a:rPr lang="en-US" sz="2400" dirty="0" smtClean="0"/>
              <a:t>EDM</a:t>
            </a:r>
            <a:r>
              <a:rPr lang="zh-TW" altLang="en-US" sz="2400" dirty="0" smtClean="0"/>
              <a:t>海報</a:t>
            </a:r>
            <a:endParaRPr lang="zh-TW" alt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285860"/>
            <a:ext cx="3859083" cy="544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創造需求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158" y="1600200"/>
            <a:ext cx="3757610" cy="475775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800"/>
              </a:spcBef>
            </a:pPr>
            <a:r>
              <a:rPr lang="zh-TW" altLang="en-US" sz="2400" dirty="0" smtClean="0">
                <a:solidFill>
                  <a:srgbClr val="0000FF"/>
                </a:solidFill>
              </a:rPr>
              <a:t>翻開回憶，你會想起哪些印象深刻的事呢</a:t>
            </a:r>
            <a:r>
              <a:rPr lang="en-US" sz="2400" dirty="0" smtClean="0">
                <a:solidFill>
                  <a:srgbClr val="0000FF"/>
                </a:solidFill>
              </a:rPr>
              <a:t>?</a:t>
            </a:r>
            <a:endParaRPr lang="zh-TW" altLang="en-US" sz="2400" dirty="0" smtClean="0">
              <a:solidFill>
                <a:srgbClr val="0000FF"/>
              </a:solidFill>
            </a:endParaRPr>
          </a:p>
          <a:p>
            <a:pPr>
              <a:spcBef>
                <a:spcPts val="1800"/>
              </a:spcBef>
            </a:pPr>
            <a:r>
              <a:rPr lang="zh-TW" altLang="en-US" sz="2400" dirty="0" smtClean="0">
                <a:solidFill>
                  <a:srgbClr val="009900"/>
                </a:solidFill>
              </a:rPr>
              <a:t>每天汲汲營營，是否也想放輕鬆一下</a:t>
            </a:r>
            <a:r>
              <a:rPr lang="en-US" sz="2400" dirty="0" smtClean="0">
                <a:solidFill>
                  <a:srgbClr val="009900"/>
                </a:solidFill>
              </a:rPr>
              <a:t>?</a:t>
            </a:r>
            <a:endParaRPr lang="zh-TW" altLang="en-US" sz="2400" dirty="0" smtClean="0">
              <a:solidFill>
                <a:srgbClr val="009900"/>
              </a:solidFill>
            </a:endParaRPr>
          </a:p>
          <a:p>
            <a:pPr>
              <a:spcBef>
                <a:spcPts val="1800"/>
              </a:spcBef>
            </a:pPr>
            <a:r>
              <a:rPr lang="zh-TW" altLang="en-US" sz="2400" dirty="0" smtClean="0">
                <a:solidFill>
                  <a:srgbClr val="C00000"/>
                </a:solidFill>
              </a:rPr>
              <a:t>嘗試些不同玩樂的方式</a:t>
            </a:r>
          </a:p>
          <a:p>
            <a:pPr>
              <a:spcBef>
                <a:spcPts val="1800"/>
              </a:spcBef>
            </a:pPr>
            <a:r>
              <a:rPr lang="zh-TW" altLang="en-US" sz="2400" dirty="0" smtClean="0">
                <a:solidFill>
                  <a:srgbClr val="00B0F0"/>
                </a:solidFill>
              </a:rPr>
              <a:t>試試潛水</a:t>
            </a:r>
          </a:p>
          <a:p>
            <a:pPr>
              <a:spcBef>
                <a:spcPts val="1800"/>
              </a:spcBef>
            </a:pPr>
            <a:r>
              <a:rPr lang="zh-TW" altLang="en-US" sz="2400" dirty="0" smtClean="0">
                <a:solidFill>
                  <a:srgbClr val="0000FF"/>
                </a:solidFill>
              </a:rPr>
              <a:t>親近大自然，化身人魚般樂遊大海</a:t>
            </a:r>
          </a:p>
          <a:p>
            <a:pPr>
              <a:spcBef>
                <a:spcPts val="1800"/>
              </a:spcBef>
            </a:pPr>
            <a:r>
              <a:rPr lang="zh-TW" altLang="en-US" sz="2400" dirty="0" smtClean="0">
                <a:solidFill>
                  <a:srgbClr val="7030A0"/>
                </a:solidFill>
              </a:rPr>
              <a:t>只要一通電話或按下滑鼠</a:t>
            </a:r>
            <a:r>
              <a:rPr lang="en-US" sz="2400" dirty="0" smtClean="0">
                <a:solidFill>
                  <a:srgbClr val="7030A0"/>
                </a:solidFill>
              </a:rPr>
              <a:t>~</a:t>
            </a:r>
            <a:endParaRPr lang="zh-TW" altLang="en-US" sz="2400" dirty="0" smtClean="0">
              <a:solidFill>
                <a:srgbClr val="7030A0"/>
              </a:solidFill>
            </a:endParaRPr>
          </a:p>
          <a:p>
            <a:pPr>
              <a:spcBef>
                <a:spcPts val="1800"/>
              </a:spcBef>
            </a:pPr>
            <a:r>
              <a:rPr lang="zh-TW" altLang="en-US" sz="2400" dirty="0" smtClean="0">
                <a:solidFill>
                  <a:srgbClr val="7030A0"/>
                </a:solidFill>
              </a:rPr>
              <a:t>或許你的世界將會更多采多姿</a:t>
            </a:r>
            <a:r>
              <a:rPr lang="en-US" sz="2400" dirty="0" smtClean="0">
                <a:solidFill>
                  <a:srgbClr val="7030A0"/>
                </a:solidFill>
              </a:rPr>
              <a:t>!!</a:t>
            </a:r>
            <a:endParaRPr lang="zh-TW" altLang="en-US" sz="2400" dirty="0">
              <a:solidFill>
                <a:srgbClr val="7030A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155" y="1714488"/>
            <a:ext cx="4565358" cy="4271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3998" cy="1143000"/>
          </a:xfrm>
        </p:spPr>
        <p:txBody>
          <a:bodyPr>
            <a:noAutofit/>
          </a:bodyPr>
          <a:lstStyle/>
          <a:p>
            <a:r>
              <a:rPr lang="zh-TW" altLang="en-US" sz="3200" dirty="0" smtClean="0">
                <a:solidFill>
                  <a:srgbClr val="0000FF"/>
                </a:solidFill>
              </a:rPr>
              <a:t>創造需求：</a:t>
            </a:r>
            <a:r>
              <a:rPr lang="zh-TW" altLang="en-US" sz="2400" dirty="0" smtClean="0"/>
              <a:t>多久沒跟老朋友、老同學、前同事聚聚了？</a:t>
            </a:r>
            <a:br>
              <a:rPr lang="zh-TW" altLang="en-US" sz="2400" dirty="0" smtClean="0"/>
            </a:br>
            <a:r>
              <a:rPr lang="zh-TW" altLang="en-US" sz="2400" dirty="0" smtClean="0"/>
              <a:t>                                  相約一起，去墾丁體驗潛水，留下難忘回憶。</a:t>
            </a:r>
            <a:endParaRPr lang="zh-TW" altLang="en-US" sz="2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86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1143000"/>
          </a:xfrm>
        </p:spPr>
        <p:txBody>
          <a:bodyPr>
            <a:noAutofit/>
          </a:bodyPr>
          <a:lstStyle/>
          <a:p>
            <a:r>
              <a:rPr lang="zh-TW" altLang="en-US" sz="3200" dirty="0" smtClean="0">
                <a:solidFill>
                  <a:srgbClr val="0000FF"/>
                </a:solidFill>
              </a:rPr>
              <a:t>創造需求：</a:t>
            </a:r>
            <a:r>
              <a:rPr lang="zh-TW" altLang="en-US" sz="2400" dirty="0" smtClean="0"/>
              <a:t>天天都是情人節，帶他（或她）一起體驗潛水，</a:t>
            </a:r>
            <a:br>
              <a:rPr lang="zh-TW" altLang="en-US" sz="2400" dirty="0" smtClean="0"/>
            </a:br>
            <a:r>
              <a:rPr lang="zh-TW" altLang="en-US" sz="2400" dirty="0" smtClean="0"/>
              <a:t>留下一輩子難忘回憶。</a:t>
            </a:r>
            <a:endParaRPr lang="zh-TW" altLang="en-US" sz="2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1884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>
                <a:solidFill>
                  <a:srgbClr val="0000FF"/>
                </a:solidFill>
              </a:rPr>
              <a:t>創造需求：</a:t>
            </a:r>
            <a:r>
              <a:rPr lang="zh-TW" altLang="en-US" sz="2400" dirty="0" smtClean="0"/>
              <a:t>大自然是最寶貴的老師，</a:t>
            </a:r>
            <a:br>
              <a:rPr lang="zh-TW" altLang="en-US" sz="2400" dirty="0" smtClean="0"/>
            </a:br>
            <a:r>
              <a:rPr lang="zh-TW" altLang="en-US" sz="2400" dirty="0" smtClean="0"/>
              <a:t>一起細數海底的美麗，徜徉在大海的懷抱吧</a:t>
            </a:r>
            <a:r>
              <a:rPr lang="en-US" altLang="zh-TW" sz="2400" dirty="0" smtClean="0"/>
              <a:t>! </a:t>
            </a:r>
            <a:endParaRPr lang="zh-TW" altLang="en-US" sz="2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1884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2400" dirty="0" smtClean="0"/>
              <a:t>全家人到墾丁，在夕陽下、踩踩沙、踏踏浪，投奔大海的懷抱</a:t>
            </a:r>
            <a:r>
              <a:rPr lang="en-US" sz="2400" dirty="0" smtClean="0"/>
              <a:t>...</a:t>
            </a:r>
            <a:r>
              <a:rPr lang="zh-TW" altLang="en-US" sz="2400" dirty="0" smtClean="0"/>
              <a:t/>
            </a:r>
            <a:br>
              <a:rPr lang="zh-TW" altLang="en-US" sz="2400" dirty="0" smtClean="0"/>
            </a:br>
            <a:r>
              <a:rPr lang="zh-TW" altLang="en-US" sz="2400" dirty="0" smtClean="0"/>
              <a:t>把繁忙的事務先拋一邊，好好享受！</a:t>
            </a:r>
            <a:endParaRPr lang="zh-TW" altLang="en-US" sz="2400" dirty="0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499540"/>
            <a:ext cx="6572296" cy="514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z="1600" b="1" smtClean="0"/>
              <a:pPr/>
              <a:t>5</a:t>
            </a:fld>
            <a:endParaRPr lang="zh-TW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標題 1"/>
          <p:cNvSpPr>
            <a:spLocks noGrp="1"/>
          </p:cNvSpPr>
          <p:nvPr>
            <p:ph type="title"/>
          </p:nvPr>
        </p:nvSpPr>
        <p:spPr>
          <a:xfrm>
            <a:off x="3059832" y="404664"/>
            <a:ext cx="4824661" cy="503238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zh-TW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2012-2014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年預估損益表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67544" y="2215704"/>
          <a:ext cx="8208911" cy="43816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0280"/>
                <a:gridCol w="2016224"/>
                <a:gridCol w="1872208"/>
                <a:gridCol w="1800199"/>
              </a:tblGrid>
              <a:tr h="349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00" dirty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  <a:r>
                        <a:rPr lang="zh-TW" altLang="en-US" sz="2200" kern="100" dirty="0" smtClean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項目</a:t>
                      </a:r>
                      <a:endParaRPr lang="zh-TW" sz="2200" kern="100" dirty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200" kern="100" dirty="0" smtClean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</a:rPr>
                        <a:t>2012</a:t>
                      </a:r>
                      <a:r>
                        <a:rPr lang="zh-TW" sz="2200" kern="100" dirty="0" smtClean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endParaRPr lang="zh-TW" sz="2200" kern="100" dirty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kern="100" dirty="0" smtClean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</a:rPr>
                        <a:t>2013</a:t>
                      </a:r>
                      <a:r>
                        <a:rPr lang="zh-TW" altLang="zh-TW" sz="2200" kern="100" dirty="0" smtClean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endParaRPr lang="zh-TW" altLang="zh-TW" sz="2200" kern="100" dirty="0" smtClean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kern="100" dirty="0" smtClean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</a:rPr>
                        <a:t>2014</a:t>
                      </a:r>
                      <a:r>
                        <a:rPr lang="zh-TW" altLang="zh-TW" sz="2200" kern="100" dirty="0" smtClean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endParaRPr lang="zh-TW" altLang="zh-TW" sz="2200" kern="100" dirty="0" smtClean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73" marR="68573" marT="0" marB="0"/>
                </a:tc>
              </a:tr>
              <a:tr h="432048">
                <a:tc>
                  <a:txBody>
                    <a:bodyPr/>
                    <a:lstStyle/>
                    <a:p>
                      <a:pPr algn="l" rtl="0" fontAlgn="t"/>
                      <a:r>
                        <a:rPr lang="zh-TW" altLang="en-US" sz="2200" b="1" i="0" u="none" strike="noStrike" dirty="0">
                          <a:solidFill>
                            <a:schemeClr val="bg1"/>
                          </a:solidFill>
                          <a:latin typeface="新細明體"/>
                        </a:rPr>
                        <a:t>銷貨收入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none" strike="noStrike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$6,600,000</a:t>
                      </a:r>
                      <a:endParaRPr lang="en-US" altLang="zh-TW" sz="2200" b="0" i="0" u="none" strike="noStrike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7620" marR="18000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none" strike="noStrike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$7,920,000</a:t>
                      </a:r>
                      <a:endParaRPr lang="en-US" altLang="zh-TW" sz="2200" b="0" i="0" u="none" strike="noStrike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7620" marR="18000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none" strike="noStrike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$9,504,000</a:t>
                      </a:r>
                      <a:endParaRPr lang="en-US" altLang="zh-TW" sz="2200" b="0" i="0" u="none" strike="noStrike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7620" marR="180000" marT="7620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l" rtl="0" fontAlgn="t"/>
                      <a:r>
                        <a:rPr lang="zh-TW" altLang="en-US" sz="2200" b="1" i="0" u="none" strike="noStrike" dirty="0">
                          <a:solidFill>
                            <a:srgbClr val="FFFFFF"/>
                          </a:solidFill>
                          <a:latin typeface="新細明體"/>
                        </a:rPr>
                        <a:t>銷貨成本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sng" strike="noStrike" baseline="0" dirty="0">
                          <a:solidFill>
                            <a:srgbClr val="FF0000"/>
                          </a:solidFill>
                          <a:uFill>
                            <a:solidFill>
                              <a:schemeClr val="tx1"/>
                            </a:solidFill>
                          </a:uFill>
                          <a:latin typeface="+mn-ea"/>
                          <a:ea typeface="+mn-ea"/>
                        </a:rPr>
                        <a:t>4,840,000</a:t>
                      </a:r>
                    </a:p>
                  </a:txBody>
                  <a:tcPr marL="7620" marR="18000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sng" strike="noStrike" baseline="0" dirty="0">
                          <a:solidFill>
                            <a:srgbClr val="FF0000"/>
                          </a:solidFill>
                          <a:uFill>
                            <a:solidFill>
                              <a:schemeClr val="tx1"/>
                            </a:solidFill>
                          </a:uFill>
                          <a:latin typeface="+mn-ea"/>
                          <a:ea typeface="+mn-ea"/>
                        </a:rPr>
                        <a:t>5,808,000</a:t>
                      </a:r>
                    </a:p>
                  </a:txBody>
                  <a:tcPr marL="7620" marR="18000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sng" strike="noStrike" baseline="0" dirty="0">
                          <a:solidFill>
                            <a:srgbClr val="FF0000"/>
                          </a:solidFill>
                          <a:uFill>
                            <a:solidFill>
                              <a:schemeClr val="tx1"/>
                            </a:solidFill>
                          </a:uFill>
                          <a:latin typeface="+mn-ea"/>
                          <a:ea typeface="+mn-ea"/>
                        </a:rPr>
                        <a:t>6,969,600</a:t>
                      </a:r>
                    </a:p>
                  </a:txBody>
                  <a:tcPr marL="7620" marR="180000" marT="7620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l" rtl="0" fontAlgn="t"/>
                      <a:r>
                        <a:rPr lang="zh-TW" altLang="en-US" sz="2200" b="1" i="0" u="none" strike="noStrike" dirty="0">
                          <a:solidFill>
                            <a:srgbClr val="FFFFFF"/>
                          </a:solidFill>
                          <a:latin typeface="新細明體"/>
                        </a:rPr>
                        <a:t>銷貨毛利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none" strike="noStrike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$1,760,000</a:t>
                      </a:r>
                      <a:endParaRPr lang="en-US" altLang="zh-TW" sz="2200" b="0" i="0" u="none" strike="noStrike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7620" marR="18000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none" strike="noStrike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$2,112,000</a:t>
                      </a:r>
                      <a:endParaRPr lang="en-US" altLang="zh-TW" sz="2200" b="0" i="0" u="none" strike="noStrike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7620" marR="18000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none" strike="noStrike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$2,534,400</a:t>
                      </a:r>
                      <a:endParaRPr lang="en-US" altLang="zh-TW" sz="2200" b="0" i="0" u="none" strike="noStrike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7620" marR="180000" marT="7620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l" rtl="0" fontAlgn="t"/>
                      <a:r>
                        <a:rPr lang="zh-TW" altLang="en-US" sz="2200" b="1" i="0" u="none" strike="noStrike" dirty="0">
                          <a:solidFill>
                            <a:srgbClr val="FFFFFF"/>
                          </a:solidFill>
                          <a:latin typeface="新細明體"/>
                        </a:rPr>
                        <a:t>營業費用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sng" strike="noStrike" baseline="0" dirty="0">
                          <a:solidFill>
                            <a:srgbClr val="FF0000"/>
                          </a:solidFill>
                          <a:uFill>
                            <a:solidFill>
                              <a:schemeClr val="tx1"/>
                            </a:solidFill>
                          </a:uFill>
                          <a:latin typeface="+mn-ea"/>
                          <a:ea typeface="+mn-ea"/>
                        </a:rPr>
                        <a:t>1,570,000</a:t>
                      </a:r>
                    </a:p>
                  </a:txBody>
                  <a:tcPr marL="7620" marR="18000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sng" strike="noStrike" baseline="0" dirty="0">
                          <a:solidFill>
                            <a:srgbClr val="FF0000"/>
                          </a:solidFill>
                          <a:uFill>
                            <a:solidFill>
                              <a:schemeClr val="tx1"/>
                            </a:solidFill>
                          </a:uFill>
                          <a:latin typeface="+mn-ea"/>
                          <a:ea typeface="+mn-ea"/>
                        </a:rPr>
                        <a:t>1,570,000</a:t>
                      </a:r>
                    </a:p>
                  </a:txBody>
                  <a:tcPr marL="7620" marR="18000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sng" strike="noStrike" baseline="0" dirty="0">
                          <a:solidFill>
                            <a:srgbClr val="FF0000"/>
                          </a:solidFill>
                          <a:uFill>
                            <a:solidFill>
                              <a:schemeClr val="tx1"/>
                            </a:solidFill>
                          </a:uFill>
                          <a:latin typeface="+mn-ea"/>
                          <a:ea typeface="+mn-ea"/>
                        </a:rPr>
                        <a:t>1,570,000</a:t>
                      </a:r>
                    </a:p>
                  </a:txBody>
                  <a:tcPr marL="7620" marR="180000" marT="7620" marB="0" anchor="ctr"/>
                </a:tc>
              </a:tr>
              <a:tr h="323635">
                <a:tc>
                  <a:txBody>
                    <a:bodyPr/>
                    <a:lstStyle/>
                    <a:p>
                      <a:pPr algn="l" rtl="0" fontAlgn="t"/>
                      <a:r>
                        <a:rPr lang="zh-TW" altLang="en-US" sz="2200" b="1" i="0" u="none" strike="noStrike" dirty="0">
                          <a:solidFill>
                            <a:srgbClr val="FFFFFF"/>
                          </a:solidFill>
                          <a:latin typeface="新細明體"/>
                        </a:rPr>
                        <a:t>　租金費用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180,000</a:t>
                      </a:r>
                    </a:p>
                  </a:txBody>
                  <a:tcPr marL="7620" marR="54000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180,000</a:t>
                      </a:r>
                    </a:p>
                  </a:txBody>
                  <a:tcPr marL="7620" marR="54000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180,000</a:t>
                      </a:r>
                    </a:p>
                  </a:txBody>
                  <a:tcPr marL="7620" marR="540000" marT="7620" marB="0" anchor="ctr"/>
                </a:tc>
              </a:tr>
              <a:tr h="323635">
                <a:tc>
                  <a:txBody>
                    <a:bodyPr/>
                    <a:lstStyle/>
                    <a:p>
                      <a:pPr algn="l" rtl="0" fontAlgn="t"/>
                      <a:r>
                        <a:rPr lang="zh-TW" altLang="en-US" sz="2200" b="1" i="0" u="none" strike="noStrike" dirty="0">
                          <a:solidFill>
                            <a:srgbClr val="FFFFFF"/>
                          </a:solidFill>
                          <a:latin typeface="新細明體"/>
                        </a:rPr>
                        <a:t>　薪資費用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800,000</a:t>
                      </a:r>
                    </a:p>
                  </a:txBody>
                  <a:tcPr marL="7620" marR="54000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800,000</a:t>
                      </a:r>
                    </a:p>
                  </a:txBody>
                  <a:tcPr marL="7620" marR="54000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800,000</a:t>
                      </a:r>
                    </a:p>
                  </a:txBody>
                  <a:tcPr marL="7620" marR="540000" marT="7620" marB="0" anchor="ctr"/>
                </a:tc>
              </a:tr>
              <a:tr h="323635">
                <a:tc>
                  <a:txBody>
                    <a:bodyPr/>
                    <a:lstStyle/>
                    <a:p>
                      <a:pPr algn="l" rtl="0" fontAlgn="t"/>
                      <a:r>
                        <a:rPr lang="zh-TW" altLang="en-US" sz="2200" b="1" i="0" u="none" strike="noStrike" dirty="0">
                          <a:solidFill>
                            <a:srgbClr val="FFFFFF"/>
                          </a:solidFill>
                          <a:latin typeface="新細明體"/>
                        </a:rPr>
                        <a:t>　設備折舊費用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150,000</a:t>
                      </a:r>
                    </a:p>
                  </a:txBody>
                  <a:tcPr marL="7620" marR="54000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150,000</a:t>
                      </a:r>
                    </a:p>
                  </a:txBody>
                  <a:tcPr marL="7620" marR="54000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150,000</a:t>
                      </a:r>
                    </a:p>
                  </a:txBody>
                  <a:tcPr marL="7620" marR="540000" marT="7620" marB="0" anchor="ctr"/>
                </a:tc>
              </a:tr>
              <a:tr h="323635">
                <a:tc>
                  <a:txBody>
                    <a:bodyPr/>
                    <a:lstStyle/>
                    <a:p>
                      <a:pPr algn="l" rtl="0" fontAlgn="t"/>
                      <a:r>
                        <a:rPr lang="zh-TW" altLang="en-US" sz="2200" b="1" i="0" u="none" strike="noStrike" dirty="0">
                          <a:solidFill>
                            <a:srgbClr val="FFFFFF"/>
                          </a:solidFill>
                          <a:latin typeface="新細明體"/>
                        </a:rPr>
                        <a:t>　推廣費用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200,000</a:t>
                      </a:r>
                    </a:p>
                  </a:txBody>
                  <a:tcPr marL="7620" marR="54000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200,000</a:t>
                      </a:r>
                    </a:p>
                  </a:txBody>
                  <a:tcPr marL="7620" marR="54000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200,000</a:t>
                      </a:r>
                    </a:p>
                  </a:txBody>
                  <a:tcPr marL="7620" marR="540000" marT="7620" marB="0" anchor="ctr"/>
                </a:tc>
              </a:tr>
              <a:tr h="323635">
                <a:tc>
                  <a:txBody>
                    <a:bodyPr/>
                    <a:lstStyle/>
                    <a:p>
                      <a:pPr algn="l" rtl="0" fontAlgn="t"/>
                      <a:r>
                        <a:rPr lang="zh-TW" altLang="en-US" sz="2200" b="1" i="0" u="none" strike="noStrike" dirty="0">
                          <a:solidFill>
                            <a:srgbClr val="FFFFFF"/>
                          </a:solidFill>
                          <a:latin typeface="新細明體"/>
                        </a:rPr>
                        <a:t>　網路平台費用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sng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uFill>
                            <a:solidFill>
                              <a:schemeClr val="tx1"/>
                            </a:solidFill>
                          </a:uFill>
                          <a:latin typeface="+mn-ea"/>
                          <a:ea typeface="+mn-ea"/>
                        </a:rPr>
                        <a:t>240,000</a:t>
                      </a:r>
                    </a:p>
                  </a:txBody>
                  <a:tcPr marL="7620" marR="54000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sng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uFill>
                            <a:solidFill>
                              <a:schemeClr val="tx1"/>
                            </a:solidFill>
                          </a:uFill>
                          <a:latin typeface="+mn-ea"/>
                          <a:ea typeface="+mn-ea"/>
                        </a:rPr>
                        <a:t>240,000</a:t>
                      </a:r>
                    </a:p>
                  </a:txBody>
                  <a:tcPr marL="7620" marR="54000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sng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uFill>
                            <a:solidFill>
                              <a:schemeClr val="tx1"/>
                            </a:solidFill>
                          </a:uFill>
                          <a:latin typeface="+mn-ea"/>
                          <a:ea typeface="+mn-ea"/>
                        </a:rPr>
                        <a:t>240,000</a:t>
                      </a:r>
                    </a:p>
                  </a:txBody>
                  <a:tcPr marL="7620" marR="540000" marT="7620" marB="0" anchor="ctr"/>
                </a:tc>
              </a:tr>
              <a:tr h="589756">
                <a:tc>
                  <a:txBody>
                    <a:bodyPr/>
                    <a:lstStyle/>
                    <a:p>
                      <a:pPr algn="l" rtl="0" fontAlgn="t"/>
                      <a:r>
                        <a:rPr lang="zh-TW" altLang="en-US" sz="2200" b="1" i="0" u="none" strike="noStrike">
                          <a:solidFill>
                            <a:srgbClr val="FFFFFF"/>
                          </a:solidFill>
                          <a:latin typeface="新細明體"/>
                        </a:rPr>
                        <a:t>營業淨利（損）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dbl" strike="noStrike" baseline="0" dirty="0" smtClean="0">
                          <a:solidFill>
                            <a:srgbClr val="0000FF"/>
                          </a:solidFill>
                          <a:uFill>
                            <a:solidFill>
                              <a:schemeClr val="tx1"/>
                            </a:solidFill>
                          </a:uFill>
                          <a:latin typeface="+mn-ea"/>
                          <a:ea typeface="+mn-ea"/>
                        </a:rPr>
                        <a:t>$190,000</a:t>
                      </a:r>
                      <a:endParaRPr lang="en-US" altLang="zh-TW" sz="2200" b="0" i="0" u="dbl" strike="noStrike" baseline="0" dirty="0">
                        <a:solidFill>
                          <a:srgbClr val="0000FF"/>
                        </a:solidFill>
                        <a:uFill>
                          <a:solidFill>
                            <a:schemeClr val="tx1"/>
                          </a:solidFill>
                        </a:uFill>
                        <a:latin typeface="+mn-ea"/>
                        <a:ea typeface="+mn-ea"/>
                      </a:endParaRPr>
                    </a:p>
                  </a:txBody>
                  <a:tcPr marL="7620" marR="18000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dbl" strike="noStrike" baseline="0" dirty="0" smtClean="0">
                          <a:solidFill>
                            <a:srgbClr val="0000FF"/>
                          </a:solidFill>
                          <a:uFill>
                            <a:solidFill>
                              <a:schemeClr val="tx1"/>
                            </a:solidFill>
                          </a:uFill>
                          <a:latin typeface="+mn-ea"/>
                          <a:ea typeface="+mn-ea"/>
                        </a:rPr>
                        <a:t>$542,000</a:t>
                      </a:r>
                      <a:endParaRPr lang="en-US" altLang="zh-TW" sz="2200" b="0" i="0" u="dbl" strike="noStrike" baseline="0" dirty="0">
                        <a:solidFill>
                          <a:srgbClr val="0000FF"/>
                        </a:solidFill>
                        <a:uFill>
                          <a:solidFill>
                            <a:schemeClr val="tx1"/>
                          </a:solidFill>
                        </a:uFill>
                        <a:latin typeface="+mn-ea"/>
                        <a:ea typeface="+mn-ea"/>
                      </a:endParaRPr>
                    </a:p>
                  </a:txBody>
                  <a:tcPr marL="7620" marR="180000" marT="7620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altLang="zh-TW" sz="2200" b="0" i="0" u="dbl" strike="noStrike" baseline="0" dirty="0" smtClean="0">
                          <a:solidFill>
                            <a:srgbClr val="0000FF"/>
                          </a:solidFill>
                          <a:uFill>
                            <a:solidFill>
                              <a:schemeClr val="tx1"/>
                            </a:solidFill>
                          </a:uFill>
                          <a:latin typeface="+mn-ea"/>
                          <a:ea typeface="+mn-ea"/>
                        </a:rPr>
                        <a:t>$964,400</a:t>
                      </a:r>
                      <a:endParaRPr lang="en-US" altLang="zh-TW" sz="2200" b="0" i="0" u="dbl" strike="noStrike" baseline="0" dirty="0">
                        <a:solidFill>
                          <a:srgbClr val="0000FF"/>
                        </a:solidFill>
                        <a:uFill>
                          <a:solidFill>
                            <a:schemeClr val="tx1"/>
                          </a:solidFill>
                        </a:uFill>
                        <a:latin typeface="+mn-ea"/>
                        <a:ea typeface="+mn-ea"/>
                      </a:endParaRPr>
                    </a:p>
                  </a:txBody>
                  <a:tcPr marL="7620" marR="180000" marT="7620" marB="0" anchor="ctr"/>
                </a:tc>
              </a:tr>
            </a:tbl>
          </a:graphicData>
        </a:graphic>
      </p:graphicFrame>
      <p:sp>
        <p:nvSpPr>
          <p:cNvPr id="67658" name="矩形 1"/>
          <p:cNvSpPr>
            <a:spLocks noChangeArrowheads="1"/>
          </p:cNvSpPr>
          <p:nvPr/>
        </p:nvSpPr>
        <p:spPr bwMode="auto">
          <a:xfrm>
            <a:off x="0" y="131763"/>
            <a:ext cx="29543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5400" b="1" u="sng" dirty="0">
                <a:solidFill>
                  <a:srgbClr val="5E328E"/>
                </a:solidFill>
                <a:latin typeface="標楷體" pitchFamily="65" charset="-120"/>
                <a:ea typeface="標楷體" pitchFamily="65" charset="-120"/>
              </a:rPr>
              <a:t>財務預測</a:t>
            </a:r>
            <a:endParaRPr lang="zh-TW" altLang="zh-TW" sz="5400" b="1" u="sng" dirty="0">
              <a:solidFill>
                <a:srgbClr val="5E328E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7659" name="矩形 5"/>
          <p:cNvSpPr>
            <a:spLocks noChangeArrowheads="1"/>
          </p:cNvSpPr>
          <p:nvPr/>
        </p:nvSpPr>
        <p:spPr bwMode="auto">
          <a:xfrm>
            <a:off x="323528" y="1071563"/>
            <a:ext cx="81369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 smtClean="0"/>
              <a:t>三天二夜墾丁潛水旅遊售價每人</a:t>
            </a:r>
            <a:r>
              <a:rPr lang="en-US" altLang="zh-TW" dirty="0" smtClean="0"/>
              <a:t>4,000</a:t>
            </a:r>
            <a:r>
              <a:rPr lang="zh-TW" altLang="en-US" dirty="0"/>
              <a:t>元</a:t>
            </a:r>
            <a:r>
              <a:rPr lang="en-US" dirty="0" smtClean="0"/>
              <a:t>*500</a:t>
            </a:r>
            <a:r>
              <a:rPr lang="zh-TW" altLang="en-US" dirty="0" smtClean="0"/>
              <a:t>人次</a:t>
            </a:r>
            <a:r>
              <a:rPr lang="en-US" altLang="zh-TW" dirty="0" smtClean="0"/>
              <a:t>=2,000,000</a:t>
            </a:r>
            <a:r>
              <a:rPr lang="zh-TW" altLang="en-US" dirty="0" smtClean="0"/>
              <a:t>元，毛利 </a:t>
            </a:r>
            <a:r>
              <a:rPr lang="en-US" altLang="zh-TW" dirty="0" smtClean="0"/>
              <a:t>30%</a:t>
            </a:r>
            <a:endParaRPr lang="zh-TW" altLang="en-US" dirty="0"/>
          </a:p>
          <a:p>
            <a:r>
              <a:rPr lang="zh-TW" altLang="en-US" dirty="0" smtClean="0"/>
              <a:t>三天二夜墾丁潛水考照售價每人</a:t>
            </a:r>
            <a:r>
              <a:rPr lang="en-US" altLang="zh-TW" dirty="0" smtClean="0"/>
              <a:t>6,000</a:t>
            </a:r>
            <a:r>
              <a:rPr lang="zh-TW" altLang="en-US" dirty="0" smtClean="0"/>
              <a:t>元</a:t>
            </a:r>
            <a:r>
              <a:rPr lang="en-US" altLang="zh-TW" dirty="0" smtClean="0"/>
              <a:t>*100</a:t>
            </a:r>
            <a:r>
              <a:rPr lang="zh-TW" altLang="en-US" dirty="0" smtClean="0"/>
              <a:t>人次</a:t>
            </a:r>
            <a:r>
              <a:rPr lang="en-US" altLang="zh-TW" dirty="0" smtClean="0"/>
              <a:t>=600,000</a:t>
            </a:r>
            <a:r>
              <a:rPr lang="zh-TW" altLang="en-US" dirty="0" smtClean="0"/>
              <a:t>元，毛利 </a:t>
            </a:r>
            <a:r>
              <a:rPr lang="en-US" altLang="zh-TW" dirty="0" smtClean="0"/>
              <a:t>40%</a:t>
            </a:r>
            <a:endParaRPr lang="zh-TW" altLang="en-US" dirty="0" smtClean="0"/>
          </a:p>
          <a:p>
            <a:r>
              <a:rPr lang="zh-TW" altLang="en-US" dirty="0" smtClean="0"/>
              <a:t>遊艇外海派對每航次</a:t>
            </a:r>
            <a:r>
              <a:rPr lang="en-US" altLang="zh-TW" dirty="0" smtClean="0"/>
              <a:t>20,000</a:t>
            </a:r>
            <a:r>
              <a:rPr lang="zh-TW" altLang="en-US" dirty="0" smtClean="0"/>
              <a:t>元</a:t>
            </a:r>
            <a:r>
              <a:rPr lang="en-US" altLang="zh-TW" dirty="0" smtClean="0"/>
              <a:t>*200</a:t>
            </a:r>
            <a:r>
              <a:rPr lang="zh-TW" altLang="en-US" dirty="0" smtClean="0"/>
              <a:t>人次</a:t>
            </a:r>
            <a:r>
              <a:rPr lang="en-US" altLang="zh-TW" dirty="0" smtClean="0"/>
              <a:t>=4,000,000</a:t>
            </a:r>
            <a:r>
              <a:rPr lang="zh-TW" altLang="en-US" dirty="0" smtClean="0"/>
              <a:t>元，毛利 </a:t>
            </a:r>
            <a:r>
              <a:rPr lang="en-US" altLang="zh-TW" dirty="0" smtClean="0"/>
              <a:t>20%</a:t>
            </a:r>
          </a:p>
          <a:p>
            <a:r>
              <a:rPr lang="zh-TW" altLang="en-US" dirty="0" smtClean="0"/>
              <a:t>每年預估銷售成長</a:t>
            </a:r>
            <a:r>
              <a:rPr lang="en-US" altLang="zh-TW" dirty="0" smtClean="0"/>
              <a:t>20% </a:t>
            </a:r>
            <a:r>
              <a:rPr lang="zh-TW" altLang="en-US" dirty="0" smtClean="0"/>
              <a:t>，營業費用為固定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4389437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Wingdings 2" pitchFamily="18" charset="2"/>
              <a:buNone/>
              <a:defRPr/>
            </a:pPr>
            <a:endParaRPr lang="zh-TW" altLang="en-US" sz="2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dirty="0"/>
          </a:p>
        </p:txBody>
      </p:sp>
      <p:sp>
        <p:nvSpPr>
          <p:cNvPr id="70659" name="矩形 1"/>
          <p:cNvSpPr>
            <a:spLocks noGrp="1" noChangeArrowheads="1"/>
          </p:cNvSpPr>
          <p:nvPr>
            <p:ph type="title"/>
          </p:nvPr>
        </p:nvSpPr>
        <p:spPr>
          <a:xfrm>
            <a:off x="395288" y="237629"/>
            <a:ext cx="3538537" cy="923330"/>
          </a:xfrm>
        </p:spPr>
        <p:txBody>
          <a:bodyPr>
            <a:spAutoFit/>
          </a:bodyPr>
          <a:lstStyle/>
          <a:p>
            <a:r>
              <a:rPr lang="zh-TW" altLang="en-US" sz="5400" b="1" u="sng" dirty="0" smtClean="0">
                <a:solidFill>
                  <a:srgbClr val="5E328E"/>
                </a:solidFill>
                <a:latin typeface="標楷體" pitchFamily="65" charset="-120"/>
                <a:ea typeface="標楷體" pitchFamily="65" charset="-120"/>
              </a:rPr>
              <a:t>結  語</a:t>
            </a:r>
          </a:p>
        </p:txBody>
      </p:sp>
      <p:sp>
        <p:nvSpPr>
          <p:cNvPr id="70660" name="矩形 1"/>
          <p:cNvSpPr>
            <a:spLocks noChangeArrowheads="1"/>
          </p:cNvSpPr>
          <p:nvPr/>
        </p:nvSpPr>
        <p:spPr bwMode="auto">
          <a:xfrm>
            <a:off x="251520" y="1268760"/>
            <a:ext cx="871296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zh-TW"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電子商務結合網路主群平台，能使網路行銷發揮更大效果。</a:t>
            </a:r>
            <a:endParaRPr lang="en-US" altLang="zh-TW" sz="2800" b="1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zh-TW"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利用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部落格的影響力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與網路寫手推廣產品。</a:t>
            </a:r>
            <a:endParaRPr lang="en-US" altLang="zh-TW" sz="2800" b="1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zh-TW"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充份運用無時間空間限制的購物環境。</a:t>
            </a:r>
            <a:endParaRPr lang="en-US" altLang="zh-TW" sz="2800" b="1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zh-TW"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可在</a:t>
            </a:r>
            <a:r>
              <a:rPr lang="en-US" altLang="zh-TW" sz="2800" b="1" dirty="0" err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Facebook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上創建粉絲團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，提供即時消費資訊與折價告知，使資訊流通快速，及時引起大眾注意。</a:t>
            </a:r>
            <a:endParaRPr lang="en-US" altLang="zh-TW" sz="2800" b="1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zh-TW"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在</a:t>
            </a:r>
            <a:r>
              <a:rPr lang="en-US" altLang="zh-TW" sz="2800" b="1" dirty="0" err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Facebook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上經營粉絲團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，分享墾丁吃、喝、玩、樂愉快的親身體驗及相關知識，做好顧客關係管理。</a:t>
            </a:r>
            <a:endParaRPr lang="en-US" altLang="zh-TW" sz="28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177800" lvl="1" indent="-177800">
              <a:buFont typeface="Arial" pitchFamily="34" charset="0"/>
              <a:buChar char="•"/>
            </a:pPr>
            <a:r>
              <a:rPr lang="zh-TW" altLang="en-US" sz="2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可以再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使用影音平台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YouTube 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、土豆等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及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更</a:t>
            </a:r>
            <a:r>
              <a:rPr lang="zh-TW" altLang="en-US" sz="2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多網路平台來吸引更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多國內外消費群。</a:t>
            </a:r>
            <a:endParaRPr lang="en-US" altLang="zh-TW" sz="28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177800" lvl="1" indent="-177800">
              <a:buFont typeface="Arial" pitchFamily="34" charset="0"/>
              <a:buChar char="•"/>
            </a:pPr>
            <a:r>
              <a:rPr lang="zh-TW"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加強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現場實質服務及充實網路內容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，提高顧客滿意度，創造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口碑行銷效果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8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7" descr="http://t3.gstatic.com/images?q=tbn:ANd9GcQOq2qdpMi7b8QnEqvhprCiN7eyR7eSSD-xxY_GFuL9M5gjS3q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700808"/>
            <a:ext cx="4371912" cy="2448272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0000FF"/>
                </a:solidFill>
              </a:rPr>
              <a:t>墾丁多樣的體驗活動</a:t>
            </a:r>
            <a:r>
              <a:rPr lang="zh-TW" altLang="en-US" sz="2800" dirty="0" smtClean="0"/>
              <a:t>，</a:t>
            </a:r>
            <a:r>
              <a:rPr lang="zh-TW" altLang="en-US" sz="2800" dirty="0" smtClean="0">
                <a:solidFill>
                  <a:srgbClr val="FF0000"/>
                </a:solidFill>
              </a:rPr>
              <a:t>一年四季都適合你！</a:t>
            </a:r>
            <a:endParaRPr lang="zh-TW" altLang="en-US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22" name="Picture 2" descr="http://blog.yimg.com/2/zZjRdwV7s59gZCk9e2fW8uBB8CT7UQ32nqnDy6MrIn1Mo5_3rq7h8g--/80/l/pauDdypAnY2maBxRMcUV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573016"/>
            <a:ext cx="4104456" cy="3078342"/>
          </a:xfrm>
          <a:prstGeom prst="rect">
            <a:avLst/>
          </a:prstGeom>
          <a:noFill/>
        </p:spPr>
      </p:pic>
      <p:pic>
        <p:nvPicPr>
          <p:cNvPr id="30725" name="Picture 5" descr="193000011111931337237300654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808"/>
            <a:ext cx="3923928" cy="2676036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0" y="4365104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b="1" dirty="0" smtClean="0">
                <a:solidFill>
                  <a:srgbClr val="C00000"/>
                </a:solidFill>
              </a:rPr>
              <a:t>潛水國際考照</a:t>
            </a:r>
            <a:endParaRPr lang="zh-TW" altLang="en-US" sz="2400" dirty="0">
              <a:solidFill>
                <a:srgbClr val="C0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71800" y="6093296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b="1" dirty="0" smtClean="0">
                <a:solidFill>
                  <a:srgbClr val="FFFF00"/>
                </a:solidFill>
              </a:rPr>
              <a:t>潛水體驗</a:t>
            </a:r>
            <a:endParaRPr lang="zh-TW" altLang="en-US" sz="2400" dirty="0">
              <a:solidFill>
                <a:srgbClr val="FFFF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380312" y="422108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b="1" dirty="0" smtClean="0">
                <a:solidFill>
                  <a:srgbClr val="C00000"/>
                </a:solidFill>
              </a:rPr>
              <a:t>遊艇派對</a:t>
            </a:r>
            <a:endParaRPr lang="zh-TW" altLang="en-US" sz="2400" dirty="0">
              <a:solidFill>
                <a:srgbClr val="C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暑期體驗潛水方案</a:t>
            </a:r>
            <a:endParaRPr lang="zh-TW" altLang="en-US" sz="3200" dirty="0"/>
          </a:p>
        </p:txBody>
      </p:sp>
      <p:pic>
        <p:nvPicPr>
          <p:cNvPr id="4608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7187174" cy="545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400" dirty="0" smtClean="0">
                <a:solidFill>
                  <a:srgbClr val="009900"/>
                </a:solidFill>
              </a:rPr>
              <a:t>大自然是最寶貴的老師，</a:t>
            </a:r>
            <a:r>
              <a:rPr lang="zh-TW" altLang="en-US" sz="2400" dirty="0" smtClean="0"/>
              <a:t/>
            </a:r>
            <a:br>
              <a:rPr lang="zh-TW" altLang="en-US" sz="2400" dirty="0" smtClean="0"/>
            </a:br>
            <a:r>
              <a:rPr lang="zh-TW" altLang="en-US" sz="2400" dirty="0" smtClean="0">
                <a:solidFill>
                  <a:srgbClr val="0000FF"/>
                </a:solidFill>
              </a:rPr>
              <a:t>一起細數海底的美麗，徜徉在大海的懷抱吧</a:t>
            </a:r>
            <a:r>
              <a:rPr lang="en-US" sz="2400" dirty="0" smtClean="0">
                <a:solidFill>
                  <a:srgbClr val="0000FF"/>
                </a:solidFill>
              </a:rPr>
              <a:t>!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1666081"/>
            <a:ext cx="6629400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商品（服務）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143536"/>
          </a:xfrm>
        </p:spPr>
        <p:txBody>
          <a:bodyPr>
            <a:normAutofit fontScale="85000" lnSpcReduction="10000"/>
          </a:bodyPr>
          <a:lstStyle/>
          <a:p>
            <a:pPr marL="263525" indent="-263525"/>
            <a:r>
              <a:rPr lang="en-US" altLang="zh-TW" b="1" dirty="0" smtClean="0">
                <a:solidFill>
                  <a:srgbClr val="0000FF"/>
                </a:solidFill>
              </a:rPr>
              <a:t>【</a:t>
            </a:r>
            <a:r>
              <a:rPr lang="zh-TW" altLang="en-US" b="1" dirty="0" smtClean="0">
                <a:solidFill>
                  <a:srgbClr val="0000FF"/>
                </a:solidFill>
              </a:rPr>
              <a:t>潛水國際考照</a:t>
            </a:r>
            <a:r>
              <a:rPr lang="en-US" b="1" dirty="0" smtClean="0">
                <a:solidFill>
                  <a:srgbClr val="0000FF"/>
                </a:solidFill>
              </a:rPr>
              <a:t>-</a:t>
            </a:r>
            <a:r>
              <a:rPr lang="zh-TW" altLang="en-US" b="1" dirty="0" smtClean="0">
                <a:solidFill>
                  <a:srgbClr val="0000FF"/>
                </a:solidFill>
              </a:rPr>
              <a:t>超值精進保證班</a:t>
            </a:r>
            <a:r>
              <a:rPr lang="en-US" altLang="zh-TW" b="1" dirty="0" smtClean="0">
                <a:solidFill>
                  <a:srgbClr val="0000FF"/>
                </a:solidFill>
              </a:rPr>
              <a:t>】</a:t>
            </a:r>
            <a:r>
              <a:rPr lang="zh-TW" altLang="en-US" b="1" dirty="0" smtClean="0"/>
              <a:t>：４天３夜食宿＋岸潛</a:t>
            </a:r>
            <a:r>
              <a:rPr lang="zh-TW" altLang="en-US" dirty="0" smtClean="0"/>
              <a:t>＋</a:t>
            </a:r>
            <a:r>
              <a:rPr lang="zh-TW" altLang="en-US" b="1" dirty="0" smtClean="0"/>
              <a:t>船潛</a:t>
            </a:r>
            <a:r>
              <a:rPr lang="zh-TW" altLang="en-US" dirty="0" smtClean="0"/>
              <a:t>＋</a:t>
            </a:r>
            <a:r>
              <a:rPr lang="zh-TW" altLang="en-US" b="1" dirty="0" smtClean="0"/>
              <a:t>國際考照</a:t>
            </a:r>
            <a:r>
              <a:rPr lang="zh-TW" altLang="en-US" dirty="0" smtClean="0"/>
              <a:t>＋</a:t>
            </a:r>
            <a:r>
              <a:rPr lang="zh-TW" altLang="en-US" b="1" dirty="0" smtClean="0"/>
              <a:t>專車接送</a:t>
            </a:r>
            <a:r>
              <a:rPr lang="zh-TW" altLang="en-US" dirty="0" smtClean="0"/>
              <a:t>＋</a:t>
            </a:r>
            <a:r>
              <a:rPr lang="zh-TW" altLang="en-US" b="1" dirty="0" smtClean="0"/>
              <a:t>保險</a:t>
            </a:r>
            <a:endParaRPr lang="zh-TW" altLang="en-US" dirty="0" smtClean="0"/>
          </a:p>
          <a:p>
            <a:pPr marL="263525" indent="-263525"/>
            <a:r>
              <a:rPr lang="en-US" altLang="zh-TW" b="1" dirty="0" smtClean="0">
                <a:solidFill>
                  <a:srgbClr val="0000FF"/>
                </a:solidFill>
              </a:rPr>
              <a:t>【</a:t>
            </a:r>
            <a:r>
              <a:rPr lang="zh-TW" altLang="en-US" b="1" dirty="0" smtClean="0">
                <a:solidFill>
                  <a:srgbClr val="0000FF"/>
                </a:solidFill>
              </a:rPr>
              <a:t>潛水國際考照</a:t>
            </a:r>
            <a:r>
              <a:rPr lang="en-US" b="1" dirty="0" smtClean="0">
                <a:solidFill>
                  <a:srgbClr val="0000FF"/>
                </a:solidFill>
              </a:rPr>
              <a:t>-</a:t>
            </a:r>
            <a:r>
              <a:rPr lang="zh-TW" altLang="en-US" b="1" dirty="0" smtClean="0">
                <a:solidFill>
                  <a:srgbClr val="0000FF"/>
                </a:solidFill>
              </a:rPr>
              <a:t>超值強化精修班</a:t>
            </a:r>
            <a:r>
              <a:rPr lang="en-US" altLang="zh-TW" b="1" dirty="0" smtClean="0">
                <a:solidFill>
                  <a:srgbClr val="0000FF"/>
                </a:solidFill>
              </a:rPr>
              <a:t>】</a:t>
            </a:r>
            <a:r>
              <a:rPr lang="zh-TW" altLang="en-US" b="1" dirty="0" smtClean="0"/>
              <a:t>：３天２夜食宿＋岸潛</a:t>
            </a:r>
            <a:r>
              <a:rPr lang="zh-TW" altLang="en-US" dirty="0" smtClean="0"/>
              <a:t>＋</a:t>
            </a:r>
            <a:r>
              <a:rPr lang="zh-TW" altLang="en-US" b="1" dirty="0" smtClean="0"/>
              <a:t>船潛</a:t>
            </a:r>
            <a:r>
              <a:rPr lang="zh-TW" altLang="en-US" dirty="0" smtClean="0"/>
              <a:t>＋</a:t>
            </a:r>
            <a:r>
              <a:rPr lang="zh-TW" altLang="en-US" b="1" dirty="0" smtClean="0"/>
              <a:t>國際考照</a:t>
            </a:r>
            <a:r>
              <a:rPr lang="zh-TW" altLang="en-US" dirty="0" smtClean="0"/>
              <a:t>＋</a:t>
            </a:r>
            <a:r>
              <a:rPr lang="zh-TW" altLang="en-US" b="1" dirty="0" smtClean="0"/>
              <a:t>專車接送</a:t>
            </a:r>
            <a:r>
              <a:rPr lang="zh-TW" altLang="en-US" dirty="0" smtClean="0"/>
              <a:t>＋</a:t>
            </a:r>
            <a:r>
              <a:rPr lang="zh-TW" altLang="en-US" b="1" dirty="0" smtClean="0"/>
              <a:t>保險</a:t>
            </a:r>
            <a:endParaRPr lang="zh-TW" altLang="en-US" dirty="0" smtClean="0"/>
          </a:p>
          <a:p>
            <a:pPr marL="263525" indent="-263525"/>
            <a:r>
              <a:rPr lang="en-US" altLang="zh-TW" b="1" dirty="0" smtClean="0">
                <a:solidFill>
                  <a:srgbClr val="0000FF"/>
                </a:solidFill>
              </a:rPr>
              <a:t>【</a:t>
            </a:r>
            <a:r>
              <a:rPr lang="zh-TW" altLang="en-US" b="1" dirty="0" smtClean="0">
                <a:solidFill>
                  <a:srgbClr val="0000FF"/>
                </a:solidFill>
              </a:rPr>
              <a:t>潛水國際考照</a:t>
            </a:r>
            <a:r>
              <a:rPr lang="en-US" b="1" dirty="0" smtClean="0">
                <a:solidFill>
                  <a:srgbClr val="0000FF"/>
                </a:solidFill>
              </a:rPr>
              <a:t>-</a:t>
            </a:r>
            <a:r>
              <a:rPr lang="zh-TW" altLang="en-US" b="1" dirty="0" smtClean="0">
                <a:solidFill>
                  <a:srgbClr val="0000FF"/>
                </a:solidFill>
              </a:rPr>
              <a:t>經濟考照班</a:t>
            </a:r>
            <a:r>
              <a:rPr lang="en-US" altLang="zh-TW" b="1" dirty="0" smtClean="0">
                <a:solidFill>
                  <a:srgbClr val="0000FF"/>
                </a:solidFill>
              </a:rPr>
              <a:t>】</a:t>
            </a:r>
            <a:r>
              <a:rPr lang="zh-TW" altLang="en-US" b="1" dirty="0" smtClean="0"/>
              <a:t>：２天１夜食宿＋平靜海域或潛水池教學</a:t>
            </a:r>
            <a:r>
              <a:rPr lang="zh-TW" altLang="en-US" dirty="0" smtClean="0"/>
              <a:t>＋</a:t>
            </a:r>
            <a:r>
              <a:rPr lang="zh-TW" altLang="en-US" b="1" dirty="0" smtClean="0"/>
              <a:t>國際考照</a:t>
            </a:r>
            <a:r>
              <a:rPr lang="zh-TW" altLang="en-US" dirty="0" smtClean="0"/>
              <a:t>＋</a:t>
            </a:r>
            <a:r>
              <a:rPr lang="zh-TW" altLang="en-US" b="1" dirty="0" smtClean="0"/>
              <a:t>專車接送</a:t>
            </a:r>
            <a:r>
              <a:rPr lang="zh-TW" altLang="en-US" dirty="0" smtClean="0"/>
              <a:t>＋</a:t>
            </a:r>
            <a:r>
              <a:rPr lang="zh-TW" altLang="en-US" b="1" dirty="0" smtClean="0"/>
              <a:t>保險</a:t>
            </a:r>
            <a:endParaRPr lang="zh-TW" altLang="en-US" dirty="0" smtClean="0"/>
          </a:p>
          <a:p>
            <a:pPr marL="263525" indent="-263525"/>
            <a:r>
              <a:rPr lang="en-US" altLang="zh-TW" b="1" dirty="0" smtClean="0">
                <a:solidFill>
                  <a:srgbClr val="0000FF"/>
                </a:solidFill>
              </a:rPr>
              <a:t>【</a:t>
            </a:r>
            <a:r>
              <a:rPr lang="zh-TW" altLang="en-US" b="1" dirty="0" smtClean="0">
                <a:solidFill>
                  <a:srgbClr val="0000FF"/>
                </a:solidFill>
              </a:rPr>
              <a:t>潛水</a:t>
            </a:r>
            <a:r>
              <a:rPr lang="en-US" b="1" dirty="0" smtClean="0">
                <a:solidFill>
                  <a:srgbClr val="0000FF"/>
                </a:solidFill>
              </a:rPr>
              <a:t>4</a:t>
            </a:r>
            <a:r>
              <a:rPr lang="zh-TW" altLang="en-US" b="1" dirty="0" smtClean="0">
                <a:solidFill>
                  <a:srgbClr val="0000FF"/>
                </a:solidFill>
              </a:rPr>
              <a:t>人自由行</a:t>
            </a:r>
            <a:r>
              <a:rPr lang="en-US" altLang="zh-TW" b="1" dirty="0" smtClean="0">
                <a:solidFill>
                  <a:srgbClr val="0000FF"/>
                </a:solidFill>
              </a:rPr>
              <a:t>】</a:t>
            </a:r>
            <a:r>
              <a:rPr lang="zh-TW" altLang="en-US" b="1" dirty="0" smtClean="0"/>
              <a:t>：３天２夜食宿＋船潛</a:t>
            </a:r>
            <a:r>
              <a:rPr lang="en-US" dirty="0" smtClean="0"/>
              <a:t>x </a:t>
            </a:r>
            <a:r>
              <a:rPr lang="zh-TW" altLang="en-US" dirty="0" smtClean="0"/>
              <a:t>２＋</a:t>
            </a:r>
            <a:r>
              <a:rPr lang="zh-TW" altLang="en-US" b="1" dirty="0" smtClean="0"/>
              <a:t>專車接送</a:t>
            </a:r>
            <a:r>
              <a:rPr lang="zh-TW" altLang="en-US" dirty="0" smtClean="0"/>
              <a:t>＋</a:t>
            </a:r>
            <a:r>
              <a:rPr lang="zh-TW" altLang="en-US" b="1" dirty="0" smtClean="0"/>
              <a:t>保險</a:t>
            </a:r>
            <a:r>
              <a:rPr lang="zh-TW" altLang="en-US" dirty="0" smtClean="0"/>
              <a:t>＋</a:t>
            </a:r>
            <a:r>
              <a:rPr lang="zh-TW" altLang="en-US" b="1" dirty="0" smtClean="0"/>
              <a:t>夜遊導覽</a:t>
            </a:r>
            <a:endParaRPr lang="zh-TW" altLang="en-US" dirty="0" smtClean="0"/>
          </a:p>
          <a:p>
            <a:pPr marL="263525" indent="-263525"/>
            <a:r>
              <a:rPr lang="en-US" altLang="zh-TW" b="1" dirty="0" smtClean="0">
                <a:solidFill>
                  <a:srgbClr val="0000FF"/>
                </a:solidFill>
              </a:rPr>
              <a:t>【</a:t>
            </a:r>
            <a:r>
              <a:rPr lang="zh-TW" altLang="en-US" b="1" dirty="0" smtClean="0">
                <a:solidFill>
                  <a:srgbClr val="0000FF"/>
                </a:solidFill>
              </a:rPr>
              <a:t>體驗潛水</a:t>
            </a:r>
            <a:r>
              <a:rPr lang="en-US" b="1" dirty="0" smtClean="0">
                <a:solidFill>
                  <a:srgbClr val="0000FF"/>
                </a:solidFill>
              </a:rPr>
              <a:t>4</a:t>
            </a:r>
            <a:r>
              <a:rPr lang="zh-TW" altLang="en-US" b="1" dirty="0" smtClean="0">
                <a:solidFill>
                  <a:srgbClr val="0000FF"/>
                </a:solidFill>
              </a:rPr>
              <a:t>人自由行</a:t>
            </a:r>
            <a:r>
              <a:rPr lang="en-US" altLang="zh-TW" b="1" dirty="0" smtClean="0">
                <a:solidFill>
                  <a:srgbClr val="0000FF"/>
                </a:solidFill>
              </a:rPr>
              <a:t>】</a:t>
            </a:r>
            <a:r>
              <a:rPr lang="zh-TW" altLang="en-US" b="1" dirty="0" smtClean="0"/>
              <a:t>：３天２夜食宿＋岸潛</a:t>
            </a:r>
            <a:r>
              <a:rPr lang="en-US" dirty="0" smtClean="0"/>
              <a:t>x</a:t>
            </a:r>
            <a:r>
              <a:rPr lang="zh-TW" altLang="en-US" dirty="0" smtClean="0"/>
              <a:t>１＋</a:t>
            </a:r>
            <a:r>
              <a:rPr lang="zh-TW" altLang="en-US" b="1" dirty="0" smtClean="0"/>
              <a:t>專車接送</a:t>
            </a:r>
            <a:r>
              <a:rPr lang="zh-TW" altLang="en-US" dirty="0" smtClean="0"/>
              <a:t>＋</a:t>
            </a:r>
            <a:r>
              <a:rPr lang="zh-TW" altLang="en-US" b="1" dirty="0" smtClean="0"/>
              <a:t>保險</a:t>
            </a:r>
            <a:r>
              <a:rPr lang="zh-TW" altLang="en-US" dirty="0" smtClean="0"/>
              <a:t>＋</a:t>
            </a:r>
            <a:r>
              <a:rPr lang="zh-TW" altLang="en-US" b="1" dirty="0" smtClean="0"/>
              <a:t>夜遊導覽</a:t>
            </a:r>
            <a:endParaRPr lang="zh-TW" altLang="en-US" dirty="0" smtClean="0"/>
          </a:p>
          <a:p>
            <a:pPr marL="263525" indent="-263525"/>
            <a:r>
              <a:rPr lang="en-US" altLang="zh-TW" b="1" dirty="0" smtClean="0">
                <a:solidFill>
                  <a:srgbClr val="0000FF"/>
                </a:solidFill>
              </a:rPr>
              <a:t>【</a:t>
            </a:r>
            <a:r>
              <a:rPr lang="zh-TW" altLang="en-US" b="1" dirty="0" smtClean="0">
                <a:solidFill>
                  <a:srgbClr val="0000FF"/>
                </a:solidFill>
              </a:rPr>
              <a:t>墾丁遊艇外海派對活動</a:t>
            </a:r>
            <a:r>
              <a:rPr lang="en-US" altLang="zh-TW" b="1" dirty="0" smtClean="0">
                <a:solidFill>
                  <a:srgbClr val="0000FF"/>
                </a:solidFill>
              </a:rPr>
              <a:t>】</a:t>
            </a:r>
            <a:r>
              <a:rPr lang="zh-TW" altLang="en-US" b="1" dirty="0" smtClean="0"/>
              <a:t>：卡拉</a:t>
            </a:r>
            <a:r>
              <a:rPr lang="en-US" b="1" dirty="0" smtClean="0"/>
              <a:t>OK</a:t>
            </a:r>
            <a:r>
              <a:rPr lang="zh-TW" altLang="en-US" dirty="0" smtClean="0"/>
              <a:t>＋</a:t>
            </a:r>
            <a:r>
              <a:rPr lang="zh-TW" altLang="en-US" b="1" dirty="0" smtClean="0"/>
              <a:t>外海水上活動</a:t>
            </a:r>
            <a:r>
              <a:rPr lang="zh-TW" altLang="en-US" dirty="0" smtClean="0"/>
              <a:t>＋外海浮潛＋休閒船釣＋飲料＋餅乾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4ADD-793C-41AB-AC44-4A1675C7C380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2331</TotalTime>
  <Words>1904</Words>
  <Application>Microsoft Office PowerPoint</Application>
  <PresentationFormat>如螢幕大小 (4:3)</PresentationFormat>
  <Paragraphs>317</Paragraphs>
  <Slides>51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52" baseType="lpstr">
      <vt:lpstr>Office 佈景主題</vt:lpstr>
      <vt:lpstr>墾丁好好玩</vt:lpstr>
      <vt:lpstr>投影片 2</vt:lpstr>
      <vt:lpstr>投影片 3</vt:lpstr>
      <vt:lpstr>老朋友、老同學、老同事、 全家人、 …  相約一起，去墾丁體驗潛水，留下難忘回憶。</vt:lpstr>
      <vt:lpstr>全家人到墾丁，在夕陽下、踩踩沙、踏踏浪，投奔大海的懷抱... 把繁忙的事務先拋一邊，好好享受！</vt:lpstr>
      <vt:lpstr>墾丁多樣的體驗活動，一年四季都適合你！</vt:lpstr>
      <vt:lpstr>暑期體驗潛水方案</vt:lpstr>
      <vt:lpstr>大自然是最寶貴的老師， 一起細數海底的美麗，徜徉在大海的懷抱吧!</vt:lpstr>
      <vt:lpstr>商品（服務）</vt:lpstr>
      <vt:lpstr>商品（服務）之特色</vt:lpstr>
      <vt:lpstr>投影片 11</vt:lpstr>
      <vt:lpstr>投影片 12</vt:lpstr>
      <vt:lpstr>投影片 13</vt:lpstr>
      <vt:lpstr>投影片 14</vt:lpstr>
      <vt:lpstr>客群-5W1H分析</vt:lpstr>
      <vt:lpstr>客群分析</vt:lpstr>
      <vt:lpstr>投影片 17</vt:lpstr>
      <vt:lpstr>投影片 18</vt:lpstr>
      <vt:lpstr>投影片 19</vt:lpstr>
      <vt:lpstr>投影片 20</vt:lpstr>
      <vt:lpstr>投影片 21</vt:lpstr>
      <vt:lpstr>STP分析--市場區隔</vt:lpstr>
      <vt:lpstr>STP分析--目標市場</vt:lpstr>
      <vt:lpstr>STP分析--產品定位</vt:lpstr>
      <vt:lpstr>投影片 25</vt:lpstr>
      <vt:lpstr>品牌形象</vt:lpstr>
      <vt:lpstr>訂價策略</vt:lpstr>
      <vt:lpstr>銷售通路</vt:lpstr>
      <vt:lpstr>銷售通路—網路平台應用</vt:lpstr>
      <vt:lpstr>淘寶網開賣</vt:lpstr>
      <vt:lpstr>投影片 31</vt:lpstr>
      <vt:lpstr>推廣活動—網路平台應用</vt:lpstr>
      <vt:lpstr>投影片 33</vt:lpstr>
      <vt:lpstr>微博宣傳</vt:lpstr>
      <vt:lpstr>博客分享</vt:lpstr>
      <vt:lpstr>優酷宣傳打動人心</vt:lpstr>
      <vt:lpstr>土豆影片吸引大陸客</vt:lpstr>
      <vt:lpstr>YouTube影片吸引台灣客</vt:lpstr>
      <vt:lpstr>YouTube影片-潛水教學</vt:lpstr>
      <vt:lpstr>Facebook社群行銷</vt:lpstr>
      <vt:lpstr>墾丁潛水在許願賓果上架</vt:lpstr>
      <vt:lpstr>社群廣告-臉書故事館</vt:lpstr>
      <vt:lpstr>墾丁好好玩部落格</vt:lpstr>
      <vt:lpstr>社群廣告-臉書旅行館</vt:lpstr>
      <vt:lpstr>網路宣傳-發送EDM海報</vt:lpstr>
      <vt:lpstr>創造需求</vt:lpstr>
      <vt:lpstr>創造需求：多久沒跟老朋友、老同學、前同事聚聚了？                                   相約一起，去墾丁體驗潛水，留下難忘回憶。</vt:lpstr>
      <vt:lpstr>創造需求：天天都是情人節，帶他（或她）一起體驗潛水， 留下一輩子難忘回憶。</vt:lpstr>
      <vt:lpstr>創造需求：大自然是最寶貴的老師， 一起細數海底的美麗，徜徉在大海的懷抱吧! </vt:lpstr>
      <vt:lpstr>2012-2014年預估損益表</vt:lpstr>
      <vt:lpstr>結  語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cwf</dc:creator>
  <cp:lastModifiedBy>Jeff</cp:lastModifiedBy>
  <cp:revision>241</cp:revision>
  <dcterms:created xsi:type="dcterms:W3CDTF">2013-06-01T15:44:43Z</dcterms:created>
  <dcterms:modified xsi:type="dcterms:W3CDTF">2014-09-19T05:44:07Z</dcterms:modified>
</cp:coreProperties>
</file>