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7" r:id="rId7"/>
    <p:sldId id="274" r:id="rId8"/>
    <p:sldId id="306" r:id="rId9"/>
    <p:sldId id="268" r:id="rId10"/>
    <p:sldId id="307" r:id="rId11"/>
    <p:sldId id="273" r:id="rId12"/>
    <p:sldId id="283" r:id="rId13"/>
    <p:sldId id="284" r:id="rId14"/>
    <p:sldId id="285" r:id="rId15"/>
    <p:sldId id="300" r:id="rId16"/>
    <p:sldId id="323" r:id="rId17"/>
    <p:sldId id="318" r:id="rId18"/>
    <p:sldId id="308" r:id="rId19"/>
    <p:sldId id="309" r:id="rId20"/>
    <p:sldId id="310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261" r:id="rId43"/>
    <p:sldId id="352" r:id="rId44"/>
    <p:sldId id="353" r:id="rId45"/>
    <p:sldId id="354" r:id="rId46"/>
    <p:sldId id="355" r:id="rId47"/>
    <p:sldId id="356" r:id="rId48"/>
    <p:sldId id="281" r:id="rId49"/>
    <p:sldId id="280" r:id="rId50"/>
    <p:sldId id="282" r:id="rId51"/>
    <p:sldId id="269" r:id="rId52"/>
    <p:sldId id="265" r:id="rId53"/>
    <p:sldId id="270" r:id="rId54"/>
    <p:sldId id="266" r:id="rId55"/>
    <p:sldId id="357" r:id="rId56"/>
    <p:sldId id="358" r:id="rId57"/>
    <p:sldId id="359" r:id="rId58"/>
    <p:sldId id="319" r:id="rId59"/>
    <p:sldId id="320" r:id="rId60"/>
    <p:sldId id="321" r:id="rId61"/>
    <p:sldId id="322" r:id="rId62"/>
    <p:sldId id="262" r:id="rId63"/>
    <p:sldId id="277" r:id="rId64"/>
    <p:sldId id="296" r:id="rId65"/>
    <p:sldId id="293" r:id="rId66"/>
    <p:sldId id="295" r:id="rId67"/>
    <p:sldId id="297" r:id="rId68"/>
    <p:sldId id="298" r:id="rId69"/>
    <p:sldId id="305" r:id="rId70"/>
    <p:sldId id="303" r:id="rId71"/>
    <p:sldId id="304" r:id="rId72"/>
    <p:sldId id="312" r:id="rId73"/>
    <p:sldId id="313" r:id="rId74"/>
    <p:sldId id="314" r:id="rId75"/>
    <p:sldId id="315" r:id="rId76"/>
    <p:sldId id="360" r:id="rId77"/>
    <p:sldId id="361" r:id="rId78"/>
    <p:sldId id="316" r:id="rId79"/>
    <p:sldId id="317" r:id="rId80"/>
    <p:sldId id="346" r:id="rId81"/>
    <p:sldId id="347" r:id="rId82"/>
    <p:sldId id="348" r:id="rId83"/>
    <p:sldId id="349" r:id="rId84"/>
    <p:sldId id="350" r:id="rId85"/>
    <p:sldId id="351" r:id="rId86"/>
    <p:sldId id="263" r:id="rId87"/>
    <p:sldId id="276" r:id="rId88"/>
    <p:sldId id="299" r:id="rId89"/>
    <p:sldId id="301" r:id="rId90"/>
    <p:sldId id="302" r:id="rId91"/>
    <p:sldId id="290" r:id="rId92"/>
    <p:sldId id="278" r:id="rId93"/>
    <p:sldId id="279" r:id="rId94"/>
    <p:sldId id="264" r:id="rId95"/>
    <p:sldId id="275" r:id="rId96"/>
    <p:sldId id="271" r:id="rId97"/>
    <p:sldId id="272" r:id="rId98"/>
    <p:sldId id="286" r:id="rId99"/>
    <p:sldId id="287" r:id="rId100"/>
    <p:sldId id="288" r:id="rId10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77CE-1607-45F7-9773-CE28CB652045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6402-69EB-4F58-AD27-46B8328B01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0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AAFCD-B065-4BEE-ADB3-7C8618E3453C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03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76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39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76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45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21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70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83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4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59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53150-A642-4E66-B186-7873586FCD1B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3BE6-BB55-490E-ABCB-383CB6431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12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BB%84%E7%BB%87%E6%96%87%E5%8C%9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BB%84%E7%BB%87%E6%96%87%E5%8C%9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4%B8%AA%E6%80%A7%E5%8C%96%E6%9C%8D%E5%8A%A1" TargetMode="External"/><Relationship Id="rId2" Type="http://schemas.openxmlformats.org/officeDocument/2006/relationships/hyperlink" Target="http://wiki.mbalib.com/zh-tw/%E8%B5%B0%E5%8A%A8%E7%AE%A1%E7%90%8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mbalib.com/zh-tw/%E6%80%81%E5%BA%A6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6%8E%A8%E9%94%8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6%BB%A1%E6%84%8F%E5%BA%A6" TargetMode="External"/><Relationship Id="rId2" Type="http://schemas.openxmlformats.org/officeDocument/2006/relationships/hyperlink" Target="http://wiki.mbalib.com/zh-tw/%E9%A1%BE%E5%AE%A2%E5%BF%A0%E8%AF%9A%E5%BA%A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mbalib.com/zh-tw/%E6%B2%9F%E9%80%9A" TargetMode="External"/><Relationship Id="rId4" Type="http://schemas.openxmlformats.org/officeDocument/2006/relationships/hyperlink" Target="http://wiki.mbalib.com/zh-tw/%E8%A1%8C%E4%B8%BA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6%B2%9F%E9%80%9A" TargetMode="External"/><Relationship Id="rId2" Type="http://schemas.openxmlformats.org/officeDocument/2006/relationships/hyperlink" Target="http://wiki.mbalib.com/zh-tw/%E8%A1%8C%E4%B8%B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mbalib.com/zh-tw/%E5%B7%A5%E4%BD%9C%E6%95%88%E7%8E%87" TargetMode="External"/><Relationship Id="rId2" Type="http://schemas.openxmlformats.org/officeDocument/2006/relationships/hyperlink" Target="http://wiki.mbalib.com/zh-tw/%E6%A0%87%E5%87%86%E5%8C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mbalib.com/zh-tw/%E4%BA%BA%E9%99%85%E5%85%B3%E7%B3%BB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ers.com.tw/magazine/magazine.action?id=6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://udn.com/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餐飲服務流程企畫師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經營「服務」失敗的原因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缺乏感性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沒有參考的形象基準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及更進一步的看法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純成本考量的經營  沒有焦點特色投資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賭運氣式的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欠缺趨勢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判斷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沒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抓住敏感性客戶的意見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4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352928" cy="233169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湯頭也是一種屬性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人數越多時湯頭種類就得越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歡樂也是一種屬性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塑造共感力的氣氛</a:t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方能創造營運上的共伴效應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1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8134672" cy="247570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顧客入門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如何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啟動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只有歡迎光臨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無法足夠啟動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對話的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不一樣的招呼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才是體驗行銷的開始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9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如何強化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消費者對體感與時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感之認知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季節性商品放大跟告知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時段性操作越來越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針對消費者需求屬性進行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強化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行銷文案要能跟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體感與時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感做連結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6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自我檢視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客人不滿意之處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服務不周到之處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商品不夠完整之處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設備不夠完備之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訓練不紮實之處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旺季時暫時撐場面的作法改善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72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7260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展示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書面說明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如菜單、價格呈現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強化信心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場所環境   體感行銷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客製化安排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消費者參與流程及互動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讓消費者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認知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正確的服務流程與恰當的行為模式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服務訓練及流程管理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實體環境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服務人員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服務程序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運用資訊科技傳遞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服務知識與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精神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劃分服務的層次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掃除顧客的不便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消費的開心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使用的貼心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使用的放心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超出意外的驚喜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適度的服務</a:t>
            </a:r>
            <a:endParaRPr lang="en-US" altLang="zh-TW" sz="360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72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服務為何不盡心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不感興趣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突然失神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有心事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其他事情分心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被別人觀點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走出上一個個案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60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關鍵服務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Moment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Truth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主動為客戶著想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強化服務態度和技巧轉換消費者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滿足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期望  超出期望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實踐服務承諾</a:t>
            </a:r>
          </a:p>
        </p:txBody>
      </p:sp>
    </p:spTree>
    <p:extLst>
      <p:ext uri="{BB962C8B-B14F-4D97-AF65-F5344CB8AC3E}">
        <p14:creationId xmlns:p14="http://schemas.microsoft.com/office/powerpoint/2010/main" val="20856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848872" cy="3744415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關鍵服務要旨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關注員工與顧客接觸點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增進體驗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掌握員工與顧客接觸的機會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強化銷售動能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39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探索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提議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具體有效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做到以及延續性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確認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成果確定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9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學習目標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認識服務對於餐飲經營之重要性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設計讓消費者滿意的關鍵服務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如何利用服務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設計促進跟消費者之溝通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了解利用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服務促進銷售的技巧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規劃顧客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回流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率的服務步驟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探索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主動替客戶著想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假設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客戶期望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符合  超出  喜悅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客戶期望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明顯及隱性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積極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傾聽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面對問題、筆記、相同立場、確實回應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3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老闆及主管責任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主動探索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訂立明確目標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打造熱情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拋出議題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鼓勵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投入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願意接受不同觀點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時刻塑造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對員工之照顧</a:t>
            </a:r>
            <a:endParaRPr lang="en-US" altLang="zh-TW" dirty="0" smtClean="0">
              <a:latin typeface="標楷體" pitchFamily="65" charset="-120"/>
              <a:ea typeface="標楷體" pitchFamily="65" charset="-120"/>
              <a:hlinkClick r:id="rId2" action="ppaction://hlinkfile" tooltip="组织文化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組織文化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情緒管理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獎勵機制</a:t>
            </a:r>
          </a:p>
        </p:txBody>
      </p:sp>
    </p:spTree>
    <p:extLst>
      <p:ext uri="{BB962C8B-B14F-4D97-AF65-F5344CB8AC3E}">
        <p14:creationId xmlns:p14="http://schemas.microsoft.com/office/powerpoint/2010/main" val="6452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內部關鍵時刻塑造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組織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组织文化"/>
              </a:rPr>
              <a:t>文化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提議承諾者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支持行動者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採取行動者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檢核確認者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6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內部關鍵時刻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塑造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模式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今天一天請大家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自我介紹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您好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，我是新來的同仁，我叫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請多多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上班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！今天一天請大家多多指教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上班遇見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您好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您今天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多多指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!!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下班時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抱歉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我先告辭了，今天一天謝謝大家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9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918648" cy="254771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餐飲業是人性產業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要建立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在關注人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COP(care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person)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04856" cy="244827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所以要先啟動善念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驅動員工進而了解顧客需求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協助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不是協助顧客  是你的朋友跟家人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33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了解顧客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需求之前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需進行行為模式研究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避免自我感覺良好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強化關係拓展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服務信念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並確立提醒機制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保持微笑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整齊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清潔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應對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禮貌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誠心誠意、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設身處地為顧客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著想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讓人感覺爽朗和親切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舉止高尚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迅速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敏捷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心存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接待每一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消費者並一視同仁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724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Know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How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Know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Why??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實行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  <a:hlinkClick r:id="rId2" action="ppaction://hlinkfile" tooltip="走动管理"/>
              </a:rPr>
              <a:t>走動管理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檢查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關鍵時刻”　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向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員工貫徹“關鍵時刻”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理念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營造服務接觸點，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創造“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關鍵時刻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提供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  <a:hlinkClick r:id="rId3" action="ppaction://hlinkfile" tooltip="个性化服务"/>
              </a:rPr>
              <a:t>個性化服務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，創造超值的“關鍵時刻”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4" action="ppaction://hlinkfile" tooltip="态度"/>
              </a:rPr>
              <a:t>營造關心態度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並與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效率並重</a:t>
            </a:r>
          </a:p>
        </p:txBody>
      </p:sp>
    </p:spTree>
    <p:extLst>
      <p:ext uri="{BB962C8B-B14F-4D97-AF65-F5344CB8AC3E}">
        <p14:creationId xmlns:p14="http://schemas.microsoft.com/office/powerpoint/2010/main" val="38164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檢查舉例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客人預訂及咨詢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電話的語調是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讓打電話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者感到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受歡迎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或是冷淡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客人到達餐廳門前是環境否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整潔乾凈和使人感到很受歡迎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停車是否便利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門前是否骯髒不堪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走進餐廳是否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有指示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牌及導引人員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導引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人員的反應速度是否夠迅速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客人打招呼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客人走入時服務員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是否讓顧客感到他們非常受歡迎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客人入座時是否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會讓客人感到愉悅呢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9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學習成效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體驗國際級餐飲業的服務流程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建立餐飲品牌價值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提升顧客回流率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創造餐飲人員服務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提升營運品質的信心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1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服務員在每個階段是否有向客人主動問好或提醒，是否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使客人感到備受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歡迎及關心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是否提供或建議令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客人感到滿意的菜品，服務員是否據客人的需求適時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推销"/>
              </a:rPr>
              <a:t>推銷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品或超越其想法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給客人上餐位置是否妥當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是否及時更換碗盤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按順序上菜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間隔是否洽當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客人用餐後的觀感了解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菜品口感是否純正，席間服務是否規範、周到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客人結帳及索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要帳單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收據是否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快速準確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員工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送客禮儀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服務員禮貌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熱情是否足夠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客人產生再次光臨的念頭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分區檢查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責任制分配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座位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廁所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內部裝潢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地板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檢查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音響等設備檢查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0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強化支撐點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個人化程度服務構面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何謂標準化低但個人化程度高的服務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客人過度的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同理心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熱情感性能力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合宜回應不滿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傳達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爭取讚美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9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關鍵時刻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時間點的比重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影響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顾客忠诚度"/>
              </a:rPr>
              <a:t>顧客忠誠度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action="ppaction://hlinkfile" tooltip="满意度"/>
              </a:rPr>
              <a:t>滿意度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的重要因素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三方面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A(Appearance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:52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%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B(Behavior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4" action="ppaction://hlinkfile" tooltip="行为"/>
              </a:rPr>
              <a:t>行為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:33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%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C(Communication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5" action="ppaction://hlinkfile" tooltip="沟通"/>
              </a:rPr>
              <a:t>溝通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15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087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展開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A(Appearance)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:52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人員的選擇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身高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體態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相貌</a:t>
            </a:r>
            <a:r>
              <a:rPr lang="zh-TW" altLang="en-US" dirty="0" smtClean="0">
                <a:latin typeface="新細明體"/>
                <a:ea typeface="新細明體"/>
              </a:rPr>
              <a:t>、服裝儀容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B(Behavior)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 tooltip="行为"/>
              </a:rPr>
              <a:t>行為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:33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%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教養訓練舉止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C(Communication)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 action="ppaction://hlinkfile" tooltip="沟通"/>
              </a:rPr>
              <a:t>溝通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談吐與正確話術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75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外表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服裝儀容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968552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制服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整齊乾淨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每天清洗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燙平整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頭髮的瀏海要塞進帽子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裡面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，不能外漏，注意髮色。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禁止配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任何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裝飾品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指甲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要剪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整齊，禁止擦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指甲油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，不可續留。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鞋子表面、側面、鞋底要擦乾淨，不可有髒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帶入店面。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襪子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色為主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6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訓練重點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 tooltip="标准化"/>
              </a:rPr>
              <a:t>標準化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服務基礎，提升服務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觀念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減少服務糾紛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提升服務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action="ppaction://hlinkfile" tooltip="工作效率"/>
              </a:rPr>
              <a:t>效率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：協助第一線員工在第一時間內對顧客做好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完善的應對。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完整的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訓練讓員工發自內心關懷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顧客，並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提升事情處理能力。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強化員工對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4" action="ppaction://hlinkfile" tooltip="人际关系"/>
              </a:rPr>
              <a:t>人際關係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擴展，藉由授權機制，強化關係行銷。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25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訓練架構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行動化學習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知識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質疑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思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執行</a:t>
            </a:r>
          </a:p>
        </p:txBody>
      </p:sp>
    </p:spTree>
    <p:extLst>
      <p:ext uri="{BB962C8B-B14F-4D97-AF65-F5344CB8AC3E}">
        <p14:creationId xmlns:p14="http://schemas.microsoft.com/office/powerpoint/2010/main" val="3328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學習過程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知識管道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實際體驗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團隊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參與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實際遇見</a:t>
            </a:r>
          </a:p>
        </p:txBody>
      </p:sp>
    </p:spTree>
    <p:extLst>
      <p:ext uri="{BB962C8B-B14F-4D97-AF65-F5344CB8AC3E}">
        <p14:creationId xmlns:p14="http://schemas.microsoft.com/office/powerpoint/2010/main" val="35315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652937"/>
              </p:ext>
            </p:extLst>
          </p:nvPr>
        </p:nvGraphicFramePr>
        <p:xfrm>
          <a:off x="395536" y="116632"/>
          <a:ext cx="843528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833"/>
                <a:gridCol w="4793447"/>
              </a:tblGrid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等一下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請稍候一下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要點什麼</a:t>
                      </a:r>
                      <a:r>
                        <a:rPr lang="en-US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?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請問需要什麼？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我幫你介紹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請讓我為您介紹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久等了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讓您久等了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抱歉，可以一起坐嗎？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非常抱歉，請問方便和您併桌嗎？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不好意思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非常抱歉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幾位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請問您有幾位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考試內容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區分四個章節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一、何謂餐飲的關鍵服務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二、高品質的餐飲服務要點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三、如何進行服務流程設計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四、餐飲品牌的服務屬性營造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2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11622"/>
              </p:ext>
            </p:extLst>
          </p:nvPr>
        </p:nvGraphicFramePr>
        <p:xfrm>
          <a:off x="457200" y="404663"/>
          <a:ext cx="8363272" cy="597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可以收了嗎？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抱歉，可以先幫您清理了嗎？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什麼事？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請問您有什麼事情嗎？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知道了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我知道您的意思了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吃完了嗎？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請問您還要用餐嗎？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抱歉，請問你是誰？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對不起，請教您是哪一位？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如你所說的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如您所說的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現在要去看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現在馬上幫您去看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1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話術分類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常態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情境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氣候節日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感動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術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依據掌握及延伸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0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二、高品質的餐飲服務要點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5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顧客內心的關注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產品本身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產品需求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購買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過程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服務需求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消費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體驗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情感需求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精神愉悅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精神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需求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44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顧客需求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需求價值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顯性需求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隱性需求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未知需求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0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如何了解需求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資訊誘導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主動探詢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模式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非語言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經驗累積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未知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7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367240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通常多數顧客不知道它們要甚麼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就是強化服務附加價值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及專業之機會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8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918648" cy="417646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目的用餐客人的座位安排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第一口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口感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隨時抓住客人需求</a:t>
            </a:r>
          </a:p>
        </p:txBody>
      </p:sp>
    </p:spTree>
    <p:extLst>
      <p:ext uri="{BB962C8B-B14F-4D97-AF65-F5344CB8AC3E}">
        <p14:creationId xmlns:p14="http://schemas.microsoft.com/office/powerpoint/2010/main" val="11273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放掉年資是成就大業的唯一思考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高品質服務才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是吸引顧客關鍵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7920880" cy="350100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消費者用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減法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的商品專長 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加法衡量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你的服務強項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1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2088231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餐飲業努力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的目標是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甚麼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88832" cy="403244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發揮市場領導品牌價值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建立資訊和人才的門檻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解決消費者的信任問題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帶來消費者的實質利益</a:t>
            </a:r>
          </a:p>
        </p:txBody>
      </p:sp>
    </p:spTree>
    <p:extLst>
      <p:ext uri="{BB962C8B-B14F-4D97-AF65-F5344CB8AC3E}">
        <p14:creationId xmlns:p14="http://schemas.microsoft.com/office/powerpoint/2010/main" val="7963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一、何謂餐飲的關鍵服務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1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b="1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服務強項是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2376264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找到問題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解決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問題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創造交易外之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而非只想著如何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賣出更多的東西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36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建立服務品質的五面向</a:t>
            </a:r>
          </a:p>
        </p:txBody>
      </p:sp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可靠準確完成服務程序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積極主動且超乎期待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知識淵博專業禮貌服務提升客戶信任與信心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對客戶的個別關注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設施設備的完善性</a:t>
            </a:r>
          </a:p>
        </p:txBody>
      </p:sp>
    </p:spTree>
    <p:extLst>
      <p:ext uri="{BB962C8B-B14F-4D97-AF65-F5344CB8AC3E}">
        <p14:creationId xmlns:p14="http://schemas.microsoft.com/office/powerpoint/2010/main" val="5887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44016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消費者用餐檢測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的五個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價值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前兩者為顯性   後三者為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隱性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價格價值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品質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功能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五官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情緒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自我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實現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社會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認同價值</a:t>
            </a:r>
          </a:p>
        </p:txBody>
      </p:sp>
    </p:spTree>
    <p:extLst>
      <p:ext uri="{BB962C8B-B14F-4D97-AF65-F5344CB8AC3E}">
        <p14:creationId xmlns:p14="http://schemas.microsoft.com/office/powerpoint/2010/main" val="25612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建立高檔次的服務原則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使用高檔的用品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有飲料一定要提供點心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主動告知新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排解無聊的時刻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一對一的服務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to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無壓迫感的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環境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戴手套拿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享受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餐飲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的樂趣並感到幸福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適當地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稱讚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注意照顧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1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預防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管理思考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食材是否要比較軟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是否需要刀叉跟額外餐具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行動不便或生理所需的座位安排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客人燙傷的處理</a:t>
            </a:r>
          </a:p>
        </p:txBody>
      </p:sp>
    </p:spTree>
    <p:extLst>
      <p:ext uri="{BB962C8B-B14F-4D97-AF65-F5344CB8AC3E}">
        <p14:creationId xmlns:p14="http://schemas.microsoft.com/office/powerpoint/2010/main" val="29555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快速解決服務傷害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抓住要點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分工分擔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迅速道歉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誠懇具體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快速處理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展現誠意</a:t>
            </a:r>
          </a:p>
        </p:txBody>
      </p:sp>
    </p:spTree>
    <p:extLst>
      <p:ext uri="{BB962C8B-B14F-4D97-AF65-F5344CB8AC3E}">
        <p14:creationId xmlns:p14="http://schemas.microsoft.com/office/powerpoint/2010/main" val="4957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超越需求三定義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提醒重要事項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幫助客戶更方便的採取行動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採取消費行動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的額外利益</a:t>
            </a:r>
          </a:p>
        </p:txBody>
      </p:sp>
    </p:spTree>
    <p:extLst>
      <p:ext uri="{BB962C8B-B14F-4D97-AF65-F5344CB8AC3E}">
        <p14:creationId xmlns:p14="http://schemas.microsoft.com/office/powerpoint/2010/main" val="8156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有效的表達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一句話傳達單一訊息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停頓確認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結構化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陳述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傳達公式要點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使用比喻</a:t>
            </a:r>
          </a:p>
        </p:txBody>
      </p:sp>
    </p:spTree>
    <p:extLst>
      <p:ext uri="{BB962C8B-B14F-4D97-AF65-F5344CB8AC3E}">
        <p14:creationId xmlns:p14="http://schemas.microsoft.com/office/powerpoint/2010/main" val="2990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8062664" cy="2115666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傳達體驗服務概念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清新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128792" cy="2448272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產品是道具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空間是舞台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服務是張力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顧客是觀眾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9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落實五感行銷矩陣圖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須設定不同對象及明確發出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訊息和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優先實行順序  進行資源配置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7650"/>
              </p:ext>
            </p:extLst>
          </p:nvPr>
        </p:nvGraphicFramePr>
        <p:xfrm>
          <a:off x="467544" y="2060848"/>
          <a:ext cx="82192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61256"/>
              </a:tblGrid>
              <a:tr h="370840"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視覺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聽覺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嗅覺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觸覺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味覺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網路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簡訊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傳單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服務人員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商品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280920" cy="2520280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餐飲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服務是融合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洞察力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、創意、經驗、產品知識和心理學的活動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顧客建立密切關係的重要鑰匙。</a:t>
            </a:r>
            <a:br>
              <a:rPr lang="zh-TW" altLang="zh-TW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8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差異性分析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68798"/>
              </p:ext>
            </p:extLst>
          </p:nvPr>
        </p:nvGraphicFramePr>
        <p:xfrm>
          <a:off x="395536" y="198884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宣傳焦點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競爭者認定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視消費者為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市場研究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傳統行銷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產品功能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依產品類別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重理性的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分析定量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體驗行銷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顧客體驗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依消費情境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重感性的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彈性多元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體驗模組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感官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創造感官衝擊，打動消費者，增加產品附加價值。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情感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觸動消費者內在情感和情緒。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思考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創意，引發消費者思考，創造既有典範移轉。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訴諸身體行動經驗與生活型態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透過社群觀點對潛在社群成員產生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20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三、如何進行服務流程設計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4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8206680" cy="2403698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如何發揮服務差異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化的優越性及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進行焦點深耕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我們客觀化的定位為何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如何創造人家學不來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的創新競爭力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建立屬於自己的標準步驟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抵達體驗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啟動對話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消費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資訊的提前告知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用餐前要讓客人覺得友善又有趣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適當用數字加深客人的消費購買印象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銷售時專業知識的告知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秋刀魚的背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使用時的關懷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顧客心聲的蒐集及轉換告知</a:t>
            </a: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1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顧客經歷管理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63618"/>
              </p:ext>
            </p:extLst>
          </p:nvPr>
        </p:nvGraphicFramePr>
        <p:xfrm>
          <a:off x="539552" y="1052736"/>
          <a:ext cx="8229600" cy="532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892696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779819"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訂位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接待問候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點餐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送餐正餐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桌邊服務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廁所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甜點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飲料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結帳送客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非常好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好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一般性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79819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非常差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69137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差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編訂服務流程表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21112"/>
              </p:ext>
            </p:extLst>
          </p:nvPr>
        </p:nvGraphicFramePr>
        <p:xfrm>
          <a:off x="395536" y="980728"/>
          <a:ext cx="8291260" cy="5664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12922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程序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領檯</a:t>
                      </a: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帶位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送水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送菜單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點菜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送沙拉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送湯收沙拉盤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送主餐收湯碗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整理桌面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626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946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怎麼做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946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如何呈現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92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注意事項及處理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1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178414"/>
              </p:ext>
            </p:extLst>
          </p:nvPr>
        </p:nvGraphicFramePr>
        <p:xfrm>
          <a:off x="467544" y="260648"/>
          <a:ext cx="842493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672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出現時期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顧客滿意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1990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顧客經歷管理</a:t>
                      </a: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2000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17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出現背景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為了實現在購買  必須實現顧客滿意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拓展與顧客滿足的相關概念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31079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基本目的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讓滿意顧客推薦  實現新的購買及再購買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透過顧客經歷管理改善發掘潛在客戶    創造新的購買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72456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提供本質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有形產品及無形服務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值得記憶的經歷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6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現有顧客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現有顧客及潛在顧客</a:t>
                      </a:r>
                    </a:p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609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特徵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購買及使用後讓顧客感到滿意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購買使用前後所有接觸點上傳達愉快的經歷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008703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方法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  商品  服務  品牌等大致進行分類並進行改善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itchFamily="65" charset="-120"/>
                          <a:ea typeface="標楷體" pitchFamily="65" charset="-120"/>
                        </a:rPr>
                        <a:t>對顧客經歷過程全程細節分類  設置能為顧客留下愉快經歷的規劃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標題 6"/>
          <p:cNvSpPr>
            <a:spLocks noGrp="1"/>
          </p:cNvSpPr>
          <p:nvPr>
            <p:ph type="title"/>
          </p:nvPr>
        </p:nvSpPr>
        <p:spPr>
          <a:xfrm>
            <a:off x="611560" y="6309320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取自  張正彬  用服務打開顧客錢包的秘密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0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創造心感力的演變步驟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551162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理性消費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重視品性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性能 價格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有好壞  印象  口碑標準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消費者會先做功課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感性消費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重視品牌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外觀用途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女性消費者買</a:t>
                      </a:r>
                      <a:r>
                        <a:rPr lang="en-US" altLang="zh-TW" sz="2400" dirty="0" err="1" smtClean="0">
                          <a:latin typeface="標楷體" pitchFamily="65" charset="-120"/>
                          <a:ea typeface="標楷體" pitchFamily="65" charset="-120"/>
                        </a:rPr>
                        <a:t>iphone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的思考  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喜不喜歡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感動消費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重視品味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滿足感  喜悅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滿意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滿足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尊榮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流程改善趨勢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以鐵板燒為例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33923"/>
              </p:ext>
            </p:extLst>
          </p:nvPr>
        </p:nvGraphicFramePr>
        <p:xfrm>
          <a:off x="323526" y="1340769"/>
          <a:ext cx="8424936" cy="494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1447513"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飲料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沙拉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前菜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主餐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青菜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炒飯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甜點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傳統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普通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連鎖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現做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預先</a:t>
                      </a:r>
                    </a:p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166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創業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沙拉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握壽司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鍋物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排餐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法式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餐飲服務行銷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研討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41987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為什麼消費者深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層思維常隱而不現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因為無法激發共鳴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深入人心的餐飲行銷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為什麼成功率高？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人性服務訴求如何比銷售功能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訴求有效？</a:t>
            </a:r>
          </a:p>
          <a:p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1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創造與客人互動步驟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點菜介紹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effectLst/>
                <a:latin typeface="標楷體" pitchFamily="65" charset="-120"/>
                <a:ea typeface="標楷體" pitchFamily="65" charset="-120"/>
              </a:rPr>
              <a:t>配選菜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補充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食材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說明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調味料說明與添加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zh-TW" altLang="en-US" sz="3600" dirty="0" smtClean="0">
                <a:effectLst/>
                <a:latin typeface="標楷體" pitchFamily="65" charset="-120"/>
                <a:ea typeface="標楷體" pitchFamily="65" charset="-120"/>
              </a:rPr>
              <a:t>手藝及製作法展現</a:t>
            </a:r>
            <a:endParaRPr lang="en-US" altLang="zh-TW" sz="36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烹調法說明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趨勢議題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32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步驟經營注意事項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掌握五感原則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出乎意料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之外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展現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驚喜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感受到物超所值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創造更高需求</a:t>
            </a:r>
          </a:p>
        </p:txBody>
      </p:sp>
    </p:spTree>
    <p:extLst>
      <p:ext uri="{BB962C8B-B14F-4D97-AF65-F5344CB8AC3E}">
        <p14:creationId xmlns:p14="http://schemas.microsoft.com/office/powerpoint/2010/main" val="35755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MOT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展開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了解問題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思考並擬定對策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計劃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指派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練習與確認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5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常忽略的問題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新進同仁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企業文化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價值觀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教練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式領導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評估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與檔案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管理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關懷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提供有效回饋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5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理念灌輸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積極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觀念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傳遞服務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保持良好的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管道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隨時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追蹤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輔導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13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收銀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負責招呼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招呼排隊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人及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負責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點單和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結帳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誰負責各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工作站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負責發號施令  如何進行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良好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溝通和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互動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誰負責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客反應及處理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負責外場整理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人員是否能順利銜接處理問題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6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內用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分類要項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43312"/>
              </p:ext>
            </p:extLst>
          </p:nvPr>
        </p:nvGraphicFramePr>
        <p:xfrm>
          <a:off x="476572" y="1484784"/>
          <a:ext cx="8363272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584"/>
                <a:gridCol w="6192688"/>
              </a:tblGrid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商品提供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將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沒問題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品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提供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給</a:t>
                      </a: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確認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商品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品質數量及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對應顧客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主動照顧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發掘問題而行動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提供協助  超越需求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引導顧客</a:t>
                      </a:r>
                      <a:endParaRPr lang="zh-TW" sz="14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引導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顧客點餐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及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用餐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主動協助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下一步的服務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rowSpan="2"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環境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維護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清潔維護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最佳狀態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使</a:t>
                      </a:r>
                      <a:r>
                        <a:rPr lang="zh-TW" alt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顧客安心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  <a:tr h="585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注意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店鋪</a:t>
                      </a: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內音量</a:t>
                      </a:r>
                      <a:r>
                        <a:rPr lang="zh-TW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，提供舒適</a:t>
                      </a:r>
                      <a:r>
                        <a:rPr lang="zh-TW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的用餐環境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1849" marR="51849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941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r>
              <a:rPr kumimoji="1" lang="en-US" altLang="zh-TW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7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49033"/>
              </p:ext>
            </p:extLst>
          </p:nvPr>
        </p:nvGraphicFramePr>
        <p:xfrm>
          <a:off x="467544" y="166347"/>
          <a:ext cx="8280921" cy="6414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904"/>
                <a:gridCol w="5635017"/>
              </a:tblGrid>
              <a:tr h="391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接待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用語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對應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動作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782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早安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歡迎光臨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兩手併攏於前，注視顧客，點頭打招呼。（以和藹的笑容，有朝氣地打招呼）</a:t>
                      </a:r>
                      <a:endParaRPr lang="zh-TW" sz="12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6310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您好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!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請問您需要什麼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我們的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XX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很好吃喔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目視顧客，保持微笑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推薦商品並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接受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顧客點餐。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15776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是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這邊用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還是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外帶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呢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始終保持微笑，目視顧客。（應實際視顧客訂購的數量判定調整問話應對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並想到下一步服務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</a:b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782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請問還需要別的嗎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?</a:t>
                      </a:r>
                      <a:endParaRPr lang="zh-TW" altLang="zh-TW" sz="1200" kern="100" dirty="0" smtClean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我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幫您確認一下，您點的是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xx</a:t>
                      </a:r>
                      <a:r>
                        <a:rPr lang="zh-TW" altLang="zh-TW" sz="12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「總共是□□元」</a:t>
                      </a:r>
                      <a:endParaRPr lang="zh-TW" altLang="zh-TW" sz="900" kern="100" dirty="0" smtClean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一樣一樣確認顧客所點的餐點無誤，看著顧客，確認顧客的回答</a:t>
                      </a:r>
                      <a:r>
                        <a:rPr 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r>
                        <a:rPr lang="zh-TW" alt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並想到下一步服務以及進行補充說明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  <a:tr h="6310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「找您＊＊元」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雙手接過顧客金錢，若是</a:t>
                      </a: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元可稍微提高音量。</a:t>
                      </a:r>
                      <a:endParaRPr lang="zh-TW" sz="12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7145" marR="47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發現流程問題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顧客接受到的服務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水準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笑容是否自然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顧客獲得飲料或其他產品所需的時間。從這些顧客開始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接待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夥伴對話開始計時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顧客知道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要站在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哪裡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嗎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？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對服務水準作出如何反應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表情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顧客對等待作出何種反應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行為模式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25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冰塊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充分攪拌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飲料和黏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稠度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配方和製作流程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正確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飲料的外觀呈現符合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口感和風味正確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客人完成結帳動作前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需加熱的糕點即送到客人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面前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3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為什麼要強化服務價值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普遍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存在的平凡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產品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競爭對手類似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價格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與對手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類似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銷售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管道、對象與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對手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重疊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行銷手法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與對手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相似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7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預備思考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84576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你的門市是否存在空間問題？比如或許你的門市狹窄到幾乎沒有地方讓顧客排隊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什麼時間會在哪些區域出現顧客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擁擠情況？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是否所有產品都可供應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了解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他們工作內容的優先次序以及工作站主要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任務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們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是否按標準遵循工作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績效和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工作站安排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分配工作站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張貼工作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圖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01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記錄下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費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的時間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16691"/>
              </p:ext>
            </p:extLst>
          </p:nvPr>
        </p:nvGraphicFramePr>
        <p:xfrm>
          <a:off x="539555" y="1196752"/>
          <a:ext cx="8280916" cy="5184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988"/>
                <a:gridCol w="1182988"/>
                <a:gridCol w="1182988"/>
                <a:gridCol w="1182988"/>
                <a:gridCol w="1182988"/>
                <a:gridCol w="1182988"/>
                <a:gridCol w="1182988"/>
              </a:tblGrid>
              <a:tr h="854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例如：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#1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#2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#3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#4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顧客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#5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進店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:00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點單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05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等候時間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拿取飲料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累計等候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點購的產品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離店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:40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合計花費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40</a:t>
                      </a:r>
                      <a:r>
                        <a:rPr lang="en-US" sz="20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min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檢查員工服務心態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非順從式服務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順從式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被動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直覺經驗式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前瞻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式服務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1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上線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任務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24536"/>
          </a:xfrm>
        </p:spPr>
        <p:txBody>
          <a:bodyPr>
            <a:normAutofit lnSpcReduction="10000"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收銀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向客人打招呼、回答問題、接受點單並輸入點單、結算。</a:t>
            </a:r>
          </a:p>
          <a:p>
            <a:pPr lvl="0"/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吧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調製符合標準的飲料，把飲料交給客人，同時向他們道謝，並進行眼神交流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指揮支援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招呼排隊的客人、標示杯子。支持收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吧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讓他們能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在他們的位置上。利用加速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烘焙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單來支援收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在需要的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時候幫忙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調製飲料來支援吧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工作安排及服務確保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將排隊顧客的飲料訂單傳呼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給咖啡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吧台可以提供更好的顧客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此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將可以實現兩個目標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顧客了解到你尊重他們，並在他們排隊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他們服務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其次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，吧台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會有機會在顧客點購結帳前完成飲料。這將縮短顧客點購結帳和顧客拿到飲料之間的時間，可以提供更好的顧客服務。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48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264696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將顧客姓氏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標示杯子的方式可以提高飲料製作的精確度。在將排隊顧客的飲料訂單傳呼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給咖啡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吧台的過程中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使用此方法與其他夥伴溝通特別的飲料組合。標杯可以記錄下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為顧客提供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客製化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飲料。</a:t>
            </a:r>
          </a:p>
          <a:p>
            <a:pPr lvl="0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強烈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建議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在每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分鐘輪換依次工作站，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並換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到其他工作站執行不同的工作。這種方式可以幫助夥伴在上班期間不容易疲乏。每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分鐘輪換一次還可以幫助避免重複度動作所造成的傷害。</a:t>
            </a:r>
          </a:p>
          <a:p>
            <a:pPr marL="0" indent="0">
              <a:buNone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1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四、餐飲品牌的服務屬性營造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0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餐飲通路品牌的操作是要改變消費者對既有業態的看法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4984"/>
            <a:ext cx="7272808" cy="273630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以差異化的服務讓對手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害怕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服務業經營的最大難度是要有效率又要讓消費者深度體驗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餐飲集團所建立的經營哲學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7525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瓦城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FEST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，即是食物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(Food)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、環境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(Environment)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、服務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(Service)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，以及信賴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(Trust)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鼎王成立了「稻穗管理學院」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稻穗式管理 以客為尊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客人餐後剛拿出藥包準備吃藥，服務生都注意到並立刻換上一杯溫開水，展現最體貼的服務。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68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貳樓餐廳：創業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次，端出億萬傳奇</a:t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2012-02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Cheers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雜誌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137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期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作者：王曉晴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服務好，是貳樓的第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個競爭門檻。黃寶世直言：「我很在乎我的員工能否做到超過客人的預期。」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過去在連鎖餐廳打工的經驗，讓黃寶世學到服務流程需要規畫，他從中擷取經驗，並融合自己想法，延伸出屬於貳樓獨特的服務法則。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在貳樓裡，外場工作人員包括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busser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waitress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等等。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busser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是服務生助理，負責收拾碗盤、清潔與送水等基本服務；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waitress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是服務生，負責點菜、解決客人的問題、結帳、送客人離開；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則要送菜。貳樓的內部結構多為兩層樓，設置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runner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才能確保上菜的最佳效率。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68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四大操作餐飲關鍵服務的思維構面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操作消費者觀點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營造身分者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識別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切中消費者需求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滿足消費者價值</a:t>
            </a:r>
          </a:p>
        </p:txBody>
      </p:sp>
    </p:spTree>
    <p:extLst>
      <p:ext uri="{BB962C8B-B14F-4D97-AF65-F5344CB8AC3E}">
        <p14:creationId xmlns:p14="http://schemas.microsoft.com/office/powerpoint/2010/main" val="18267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250"/>
            <a:ext cx="8362950" cy="56499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這些人員雖然是常見編制，但黃寶世加入自己的詮釋，從一開店，就制定每份工作的執行準則，而且共同的指標都是「同理心」，要求每個人都要站在客人角度思考問題。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譬如，當客人想要續附餐飲料時，服務生要自動聯想到客人的用餐情形，是不是需要改成外帶形式？多一分用心，進一步詢問，可帶給客人更好的感受。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他笑說，連洗碗工都不例外。像酥皮濃湯碗最容易藏汙的地方，是兩邊提把內側，很多餐廳用洗碗機根本洗不到。他會要求洗碗工再用手洗一遍，否則就自己用那樣的碗去盛一碗湯喝：「如果你不想喝，那表示客人同樣也不想喝。</a:t>
            </a:r>
            <a:r>
              <a:rPr lang="zh-TW" altLang="en-US" dirty="0"/>
              <a:t>」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60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Bernd H. Schmitt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顧客經驗管理架構五個基本步驟：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步驟一：分析顧客經驗 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步驟二：建立經驗平台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步驟三：設計品牌經驗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步驟四：建構顧客介面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步驟五：持續進行創新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1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457201" y="476672"/>
            <a:ext cx="2962671" cy="6120680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入會禮、生日禮、消費兩客禮，生日還沒到就送小甜點，臨走主任還道歉加送兩份小禮，餐飲業已經殺到這種程度了嗎。這家店的禮數真是十足，已經超乎到讓自己快像個奧客</a:t>
            </a:r>
          </a:p>
        </p:txBody>
      </p:sp>
      <p:pic>
        <p:nvPicPr>
          <p:cNvPr id="1026" name="Picture 2" descr="C:\Users\LIN-GO2012\Desktop\562228_582169728462496_837610785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4019"/>
            <a:ext cx="5184576" cy="691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-GO2012\Desktop\538973_582169708462498_1735843724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243"/>
            <a:ext cx="5112568" cy="68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放大來看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餐飲品牌之塑造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748464" cy="309634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品牌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定位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感性行銷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屬性行銷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品牌績效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我不是很確定說餐飲的品牌定位 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與感性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行銷有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很大的影響吧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77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920880" cy="53285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餐飲服務業從硬體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奢華、走向服務奢華，晶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華的目標接下來更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將超越軟硬體，走向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Luxury of Humanity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（人文奢華）。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2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鼎泰豐高薪留才 優於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同業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經濟日報╱記者柯玥寧／台北報導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鼎泰豐為維護品牌價值，全球各地據點給薪普遍優於同業，根據統計，鼎泰豐的薪資成本占成本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48%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，是最大的支出項目。鼎泰豐董事長楊紀華表示，高薪才容易留住員工，人員流動率低，才容易維護品牌價值，犧牲一點毛利沒關係。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鼎泰豐提出的薪資水準，在國內餐飲業界算是高薪資，以國內各店薪資為例，外場服務人員月薪約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萬元起跳，有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年資歷以上的店長，年薪達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萬元，優於同業。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楊紀華強調，人才是企業最重要的資產，留得住人，企業才能永續經營，因此給薪不手軟，但也造成海內外各據點的毛利率都不會超過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20%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8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鼎泰豐為堅守品牌價值，儘管名氣響亮，目前也沒有掛牌上市的計畫。他說，若掛牌上市，恐怕會犧牲員工的薪資水準，連帶影響鼎泰豐的品質及招牌，為避免出現員工福利、股東福利難兩全，現在還不打算掛牌。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安利大陸首波旅遊團今（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）日將來台旅遊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天，計劃在台北市華中橋下舉辦百桌流水席，鼎泰豐被安利團選定為來台必吃的台灣美食，屆時鼎泰豐的師傅將在現場現做小籠包供上千名旅客享用，挑戰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分鐘包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顆小籠包的紀錄。 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【2013/03/12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經濟日報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hlinkClick r:id="rId2"/>
              </a:rPr>
              <a:t>@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568952" cy="216024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zh-TW" altLang="en-US" sz="4900" dirty="0" smtClean="0">
                <a:latin typeface="標楷體" pitchFamily="65" charset="-120"/>
                <a:ea typeface="標楷體" pitchFamily="65" charset="-120"/>
              </a:rPr>
              <a:t>工作人員心意的養成</a:t>
            </a:r>
            <a:r>
              <a:rPr lang="en-US" altLang="zh-TW" sz="49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9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制度上要做創造共識的工作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並做好內部溝通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有步驟地引導員工及提供完備的訓練，透過實質獎勵及報酬，並連結績效考核與升遷，肯定並激勵他們持續創造顧客美好體驗的努力。 </a:t>
            </a:r>
            <a:br>
              <a:rPr lang="zh-TW" altLang="en-US" sz="3200" dirty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3788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假想面對面客人時該給何種服務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傳達內心真誠的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利用步驟去要求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1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918648" cy="2619723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性別就是一種屬性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針對女性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特別服務的強化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目的是要讓女生驚喜而開心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4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4241</Words>
  <Application>Microsoft Office PowerPoint</Application>
  <PresentationFormat>如螢幕大小 (4:3)</PresentationFormat>
  <Paragraphs>686</Paragraphs>
  <Slides>100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100</vt:i4>
      </vt:variant>
    </vt:vector>
  </HeadingPairs>
  <TitlesOfParts>
    <vt:vector size="101" baseType="lpstr">
      <vt:lpstr>Office 佈景主題</vt:lpstr>
      <vt:lpstr>餐飲服務流程企畫師</vt:lpstr>
      <vt:lpstr>學習目標</vt:lpstr>
      <vt:lpstr>學習成效</vt:lpstr>
      <vt:lpstr>考試內容</vt:lpstr>
      <vt:lpstr>一、何謂餐飲的關鍵服務</vt:lpstr>
      <vt:lpstr>餐飲服務是融合洞察力、創意、經驗、產品知識和心理學的活動。 是與顧客建立密切關係的重要鑰匙。 </vt:lpstr>
      <vt:lpstr>餐飲服務行銷研討：</vt:lpstr>
      <vt:lpstr>為什麼要強化服務價值 普遍存在的平凡</vt:lpstr>
      <vt:lpstr>四大操作餐飲關鍵服務的思維構面</vt:lpstr>
      <vt:lpstr>經營「服務」失敗的原因</vt:lpstr>
      <vt:lpstr>顧客入門  如何啟動對話?? 只有歡迎光臨   是無法足夠啟動對話的!!</vt:lpstr>
      <vt:lpstr>如何強化消費者對體感與時感之認知</vt:lpstr>
      <vt:lpstr>自我檢視:</vt:lpstr>
      <vt:lpstr>服務差異化</vt:lpstr>
      <vt:lpstr>劃分服務的層次</vt:lpstr>
      <vt:lpstr>服務為何不盡心??</vt:lpstr>
      <vt:lpstr>MOT關鍵服務 Moment  of  Truth</vt:lpstr>
      <vt:lpstr>MOT關鍵服務要旨 關注員工與顧客接觸點 (增進體驗) 掌握員工與顧客接觸的機會 (強化銷售動能)</vt:lpstr>
      <vt:lpstr>步驟</vt:lpstr>
      <vt:lpstr>探索</vt:lpstr>
      <vt:lpstr>老闆及主管責任</vt:lpstr>
      <vt:lpstr>內部關鍵時刻塑造</vt:lpstr>
      <vt:lpstr>內部關鍵時刻塑造-組織文化 </vt:lpstr>
      <vt:lpstr>內部關鍵時刻塑造-溝通模式</vt:lpstr>
      <vt:lpstr>餐飲業是人性產業 要建立在關注人 COP(care of  person)</vt:lpstr>
      <vt:lpstr>了解顧客需求之前 需進行行為模式研究 </vt:lpstr>
      <vt:lpstr>建立服務信念並確立提醒機制</vt:lpstr>
      <vt:lpstr>從Know How到Know Why??</vt:lpstr>
      <vt:lpstr>檢查舉例:</vt:lpstr>
      <vt:lpstr>PowerPoint 簡報</vt:lpstr>
      <vt:lpstr>分區檢查 責任制分配</vt:lpstr>
      <vt:lpstr>強化支撐點:個人化程度服務構面</vt:lpstr>
      <vt:lpstr>顧客接觸關鍵時刻時間點的比重 影響顧客忠誠度及滿意度的重要因素</vt:lpstr>
      <vt:lpstr>展開</vt:lpstr>
      <vt:lpstr>外表服裝儀容檢查</vt:lpstr>
      <vt:lpstr>訓練重點</vt:lpstr>
      <vt:lpstr>訓練架構</vt:lpstr>
      <vt:lpstr>學習過程 </vt:lpstr>
      <vt:lpstr>PowerPoint 簡報</vt:lpstr>
      <vt:lpstr>PowerPoint 簡報</vt:lpstr>
      <vt:lpstr>話術分類</vt:lpstr>
      <vt:lpstr>二、高品質的餐飲服務要點</vt:lpstr>
      <vt:lpstr>顧客內心的關注</vt:lpstr>
      <vt:lpstr>顧客需求</vt:lpstr>
      <vt:lpstr>如何了解需求??</vt:lpstr>
      <vt:lpstr>通常多數顧客不知道它們要甚麼 這就是強化服務附加價值 及專業之機會</vt:lpstr>
      <vt:lpstr>討論: 不同目的用餐客人的座位安排 第一口口感 隨時抓住客人需求</vt:lpstr>
      <vt:lpstr>放掉年資是成就大業的唯一思考 高品質服務才是吸引顧客關鍵</vt:lpstr>
      <vt:lpstr>餐飲業努力的目標是甚麼?</vt:lpstr>
      <vt:lpstr>  服務強項是 </vt:lpstr>
      <vt:lpstr>建立服務品質的五面向</vt:lpstr>
      <vt:lpstr>消費者用餐檢測的五個價值 前兩者為顯性   後三者為隱性 </vt:lpstr>
      <vt:lpstr>建立高檔次的服務原則</vt:lpstr>
      <vt:lpstr>預防管理思考 </vt:lpstr>
      <vt:lpstr>快速解決服務傷害</vt:lpstr>
      <vt:lpstr>超越需求三定義</vt:lpstr>
      <vt:lpstr>有效的表達</vt:lpstr>
      <vt:lpstr>傳達體驗服務概念 例如:清新</vt:lpstr>
      <vt:lpstr>落實五感行銷矩陣圖 須設定不同對象及明確發出訊息和 優先實行順序  進行資源配置</vt:lpstr>
      <vt:lpstr>差異性分析</vt:lpstr>
      <vt:lpstr>體驗模組</vt:lpstr>
      <vt:lpstr>三、如何進行服務流程設計 </vt:lpstr>
      <vt:lpstr>如何發揮服務差異化的優越性及 進行焦點深耕</vt:lpstr>
      <vt:lpstr>建立屬於自己的標準步驟</vt:lpstr>
      <vt:lpstr>顧客經歷管理</vt:lpstr>
      <vt:lpstr>編訂服務流程表</vt:lpstr>
      <vt:lpstr>取自  張正彬  用服務打開顧客錢包的秘密</vt:lpstr>
      <vt:lpstr>創造心感力的演變步驟</vt:lpstr>
      <vt:lpstr>流程改善趨勢:以鐵板燒為例:</vt:lpstr>
      <vt:lpstr>創造與客人互動步驟</vt:lpstr>
      <vt:lpstr>步驟經營注意事項</vt:lpstr>
      <vt:lpstr>MOT關鍵服務展開</vt:lpstr>
      <vt:lpstr>常忽略的問題</vt:lpstr>
      <vt:lpstr>理念灌輸</vt:lpstr>
      <vt:lpstr>評估配置</vt:lpstr>
      <vt:lpstr>內用區服務分類要項</vt:lpstr>
      <vt:lpstr>PowerPoint 簡報</vt:lpstr>
      <vt:lpstr>發現流程問題</vt:lpstr>
      <vt:lpstr>檢查</vt:lpstr>
      <vt:lpstr>預備思考</vt:lpstr>
      <vt:lpstr>記錄下顧客消費的時間 </vt:lpstr>
      <vt:lpstr>檢查員工服務心態</vt:lpstr>
      <vt:lpstr>上線任務分配</vt:lpstr>
      <vt:lpstr>工作安排及服務確保</vt:lpstr>
      <vt:lpstr>PowerPoint 簡報</vt:lpstr>
      <vt:lpstr>四、餐飲品牌的服務屬性營造</vt:lpstr>
      <vt:lpstr>餐飲通路品牌的操作是要改變消費者對既有業態的看法</vt:lpstr>
      <vt:lpstr>餐飲集團所建立的經營哲學</vt:lpstr>
      <vt:lpstr>貳樓餐廳：創業3次，端出億萬傳奇 2012-02Cheers雜誌137期作者：王曉晴</vt:lpstr>
      <vt:lpstr>PowerPoint 簡報</vt:lpstr>
      <vt:lpstr>Bernd H. Schmitt 顧客經驗管理架構五個基本步驟： </vt:lpstr>
      <vt:lpstr>PowerPoint 簡報</vt:lpstr>
      <vt:lpstr>PowerPoint 簡報</vt:lpstr>
      <vt:lpstr>放大來看:餐飲品牌之塑造:</vt:lpstr>
      <vt:lpstr>餐飲服務業從硬體奢華、走向服務奢華，晶華的目標接下來更將超越軟硬體，走向Luxury of Humanity（人文奢華）。  </vt:lpstr>
      <vt:lpstr>鼎泰豐高薪留才 優於同業 【經濟日報╱記者柯玥寧／台北報導】 </vt:lpstr>
      <vt:lpstr>PowerPoint 簡報</vt:lpstr>
      <vt:lpstr>工作人員心意的養成 (制度上要做創造共識的工作 並做好內部溝通) 有步驟地引導員工及提供完備的訓練，透過實質獎勵及報酬，並連結績效考核與升遷，肯定並激勵他們持續創造顧客美好體驗的努力。  </vt:lpstr>
      <vt:lpstr>性別就是一種屬性 針對女性特別服務的強化</vt:lpstr>
      <vt:lpstr>湯頭也是一種屬性 人數越多時湯頭種類就得越多  歡樂也是一種屬性 塑造共感力的氣氛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餐飲服務流程企畫師</dc:title>
  <dc:creator>LIN-GO2012</dc:creator>
  <cp:lastModifiedBy>LIN-GO2012</cp:lastModifiedBy>
  <cp:revision>27</cp:revision>
  <dcterms:created xsi:type="dcterms:W3CDTF">2013-07-22T06:36:06Z</dcterms:created>
  <dcterms:modified xsi:type="dcterms:W3CDTF">2013-07-24T01:18:20Z</dcterms:modified>
</cp:coreProperties>
</file>